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86"/>
  </p:notesMasterIdLst>
  <p:sldIdLst>
    <p:sldId id="257" r:id="rId5"/>
    <p:sldId id="485" r:id="rId6"/>
    <p:sldId id="258" r:id="rId7"/>
    <p:sldId id="492" r:id="rId8"/>
    <p:sldId id="494" r:id="rId9"/>
    <p:sldId id="511" r:id="rId10"/>
    <p:sldId id="493" r:id="rId11"/>
    <p:sldId id="512" r:id="rId12"/>
    <p:sldId id="513" r:id="rId13"/>
    <p:sldId id="497" r:id="rId14"/>
    <p:sldId id="509" r:id="rId15"/>
    <p:sldId id="510" r:id="rId16"/>
    <p:sldId id="466" r:id="rId17"/>
    <p:sldId id="552" r:id="rId18"/>
    <p:sldId id="547" r:id="rId19"/>
    <p:sldId id="550" r:id="rId20"/>
    <p:sldId id="551" r:id="rId21"/>
    <p:sldId id="548" r:id="rId22"/>
    <p:sldId id="465" r:id="rId23"/>
    <p:sldId id="470" r:id="rId24"/>
    <p:sldId id="515" r:id="rId25"/>
    <p:sldId id="514" r:id="rId26"/>
    <p:sldId id="473" r:id="rId27"/>
    <p:sldId id="472" r:id="rId28"/>
    <p:sldId id="517" r:id="rId29"/>
    <p:sldId id="518" r:id="rId30"/>
    <p:sldId id="519" r:id="rId31"/>
    <p:sldId id="516" r:id="rId32"/>
    <p:sldId id="475" r:id="rId33"/>
    <p:sldId id="520" r:id="rId34"/>
    <p:sldId id="521" r:id="rId35"/>
    <p:sldId id="522" r:id="rId36"/>
    <p:sldId id="523" r:id="rId37"/>
    <p:sldId id="524" r:id="rId38"/>
    <p:sldId id="504" r:id="rId39"/>
    <p:sldId id="564" r:id="rId40"/>
    <p:sldId id="505" r:id="rId41"/>
    <p:sldId id="495" r:id="rId42"/>
    <p:sldId id="530" r:id="rId43"/>
    <p:sldId id="531" r:id="rId44"/>
    <p:sldId id="467" r:id="rId45"/>
    <p:sldId id="542" r:id="rId46"/>
    <p:sldId id="543" r:id="rId47"/>
    <p:sldId id="553" r:id="rId48"/>
    <p:sldId id="554" r:id="rId49"/>
    <p:sldId id="555" r:id="rId50"/>
    <p:sldId id="557" r:id="rId51"/>
    <p:sldId id="544" r:id="rId52"/>
    <p:sldId id="545" r:id="rId53"/>
    <p:sldId id="558" r:id="rId54"/>
    <p:sldId id="559" r:id="rId55"/>
    <p:sldId id="560" r:id="rId56"/>
    <p:sldId id="561" r:id="rId57"/>
    <p:sldId id="498" r:id="rId58"/>
    <p:sldId id="490" r:id="rId59"/>
    <p:sldId id="468" r:id="rId60"/>
    <p:sldId id="502" r:id="rId61"/>
    <p:sldId id="540" r:id="rId62"/>
    <p:sldId id="541" r:id="rId63"/>
    <p:sldId id="562" r:id="rId64"/>
    <p:sldId id="462" r:id="rId65"/>
    <p:sldId id="525" r:id="rId66"/>
    <p:sldId id="526" r:id="rId67"/>
    <p:sldId id="486" r:id="rId68"/>
    <p:sldId id="528" r:id="rId69"/>
    <p:sldId id="527" r:id="rId70"/>
    <p:sldId id="507" r:id="rId71"/>
    <p:sldId id="482" r:id="rId72"/>
    <p:sldId id="532" r:id="rId73"/>
    <p:sldId id="533" r:id="rId74"/>
    <p:sldId id="488" r:id="rId75"/>
    <p:sldId id="529" r:id="rId76"/>
    <p:sldId id="506" r:id="rId77"/>
    <p:sldId id="508" r:id="rId78"/>
    <p:sldId id="499" r:id="rId79"/>
    <p:sldId id="534" r:id="rId80"/>
    <p:sldId id="537" r:id="rId81"/>
    <p:sldId id="469" r:id="rId82"/>
    <p:sldId id="500" r:id="rId83"/>
    <p:sldId id="563" r:id="rId84"/>
    <p:sldId id="501" r:id="rId8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C023"/>
    <a:srgbClr val="5E42F5"/>
    <a:srgbClr val="FFC66D"/>
    <a:srgbClr val="FFFFFF"/>
    <a:srgbClr val="00000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D9AB24-0C77-4C6A-B08C-20D2F907EE12}" v="1089" dt="2024-02-29T14:41:05.750"/>
    <p1510:client id="{2E40D07A-ABFF-B545-A957-5C7795C9D239}" v="523" dt="2024-02-29T13:44:48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60" autoAdjust="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9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6C3F2-C1FF-41E2-82AF-6CA00BE36D16}" type="datetimeFigureOut">
              <a:rPr lang="de-DE" smtClean="0"/>
              <a:t>12.06.2024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97A80-5EBD-4606-9736-554DD94C24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254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7731-37BE-8A43-8429-24627F0A185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5562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7299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489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374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236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860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162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695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010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4189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8070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7731-37BE-8A43-8429-24627F0A185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4598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8872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937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679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6925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358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041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8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106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5911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815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353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13249D4-FFF9-42D2-AE09-16DE27E01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5" indent="0" algn="ctr">
              <a:buNone/>
              <a:defRPr sz="2000"/>
            </a:lvl2pPr>
            <a:lvl3pPr marL="914349" indent="0" algn="ctr">
              <a:buNone/>
              <a:defRPr sz="1799"/>
            </a:lvl3pPr>
            <a:lvl4pPr marL="1371524" indent="0" algn="ctr">
              <a:buNone/>
              <a:defRPr sz="1600"/>
            </a:lvl4pPr>
            <a:lvl5pPr marL="1828698" indent="0" algn="ctr">
              <a:buNone/>
              <a:defRPr sz="1600"/>
            </a:lvl5pPr>
            <a:lvl6pPr marL="2285872" indent="0" algn="ctr">
              <a:buNone/>
              <a:defRPr sz="1600"/>
            </a:lvl6pPr>
            <a:lvl7pPr marL="2743047" indent="0" algn="ctr">
              <a:buNone/>
              <a:defRPr sz="1600"/>
            </a:lvl7pPr>
            <a:lvl8pPr marL="3200222" indent="0" algn="ctr">
              <a:buNone/>
              <a:defRPr sz="1600"/>
            </a:lvl8pPr>
            <a:lvl9pPr marL="3657396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E9C6296-41D7-4AFF-8DCD-F72657E4B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4800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FB36BD-5962-4A65-8D9A-072F14397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53B1D13-7A3A-533B-E27D-8B3E8623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12B4D6-C198-EE91-AFFA-EC22E03D2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26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11F95A-E93E-4216-8FB2-7A5A5FF50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781314-0437-4C6F-9B9B-7AD11470A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49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5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1382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BAA9BF-8088-4A30-9EC5-817D2FACB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E928DD-3C5A-4551-A2F3-2B77F0B19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C127AA-9FFE-4E5B-8D09-C48138211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5BB9A4-7F06-9A10-ADB3-32869BE2CC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666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5B4AC-5C26-4DBF-8137-524425017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3725D7-7307-4B3D-A2FC-FBA26520A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5" indent="0">
              <a:buNone/>
              <a:defRPr sz="2000" b="1"/>
            </a:lvl2pPr>
            <a:lvl3pPr marL="914349" indent="0">
              <a:buNone/>
              <a:defRPr sz="1799" b="1"/>
            </a:lvl3pPr>
            <a:lvl4pPr marL="1371524" indent="0">
              <a:buNone/>
              <a:defRPr sz="1600" b="1"/>
            </a:lvl4pPr>
            <a:lvl5pPr marL="1828698" indent="0">
              <a:buNone/>
              <a:defRPr sz="1600" b="1"/>
            </a:lvl5pPr>
            <a:lvl6pPr marL="2285872" indent="0">
              <a:buNone/>
              <a:defRPr sz="1600" b="1"/>
            </a:lvl6pPr>
            <a:lvl7pPr marL="2743047" indent="0">
              <a:buNone/>
              <a:defRPr sz="1600" b="1"/>
            </a:lvl7pPr>
            <a:lvl8pPr marL="3200222" indent="0">
              <a:buNone/>
              <a:defRPr sz="1600" b="1"/>
            </a:lvl8pPr>
            <a:lvl9pPr marL="3657396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F28DEF-ADB0-4B7D-AB44-866430DBC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6FF6D29-A30B-4BAE-9D2A-91E9327A82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5" indent="0">
              <a:buNone/>
              <a:defRPr sz="2000" b="1"/>
            </a:lvl2pPr>
            <a:lvl3pPr marL="914349" indent="0">
              <a:buNone/>
              <a:defRPr sz="1799" b="1"/>
            </a:lvl3pPr>
            <a:lvl4pPr marL="1371524" indent="0">
              <a:buNone/>
              <a:defRPr sz="1600" b="1"/>
            </a:lvl4pPr>
            <a:lvl5pPr marL="1828698" indent="0">
              <a:buNone/>
              <a:defRPr sz="1600" b="1"/>
            </a:lvl5pPr>
            <a:lvl6pPr marL="2285872" indent="0">
              <a:buNone/>
              <a:defRPr sz="1600" b="1"/>
            </a:lvl6pPr>
            <a:lvl7pPr marL="2743047" indent="0">
              <a:buNone/>
              <a:defRPr sz="1600" b="1"/>
            </a:lvl7pPr>
            <a:lvl8pPr marL="3200222" indent="0">
              <a:buNone/>
              <a:defRPr sz="1600" b="1"/>
            </a:lvl8pPr>
            <a:lvl9pPr marL="3657396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BE194CC-DA40-4BC2-A93D-F3A82B5D17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CF9ECC-3A8A-A42A-7125-D1A0795F2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38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9992CBD-11AF-165B-4493-4B8802C858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BF76132-384F-4C10-F7E5-147F2C85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81943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644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F53CE4A-3A77-4DFF-B6B9-B228A4170953}"/>
              </a:ext>
            </a:extLst>
          </p:cNvPr>
          <p:cNvSpPr/>
          <p:nvPr/>
        </p:nvSpPr>
        <p:spPr>
          <a:xfrm>
            <a:off x="0" y="6721476"/>
            <a:ext cx="12192000" cy="13652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B14B47C-BC8D-48BB-B2F4-24E85308D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4E1060-DF3B-4FA5-8010-2565A0DE1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DA5846C-F20A-49BE-9D24-5CC989F67663}"/>
              </a:ext>
            </a:extLst>
          </p:cNvPr>
          <p:cNvSpPr/>
          <p:nvPr/>
        </p:nvSpPr>
        <p:spPr>
          <a:xfrm>
            <a:off x="0" y="1"/>
            <a:ext cx="12192000" cy="36512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B431E4-F838-E9C5-3610-6D89807AAE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714" y="71397"/>
            <a:ext cx="977971" cy="22769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F22B97-CB83-A3F2-9BA9-30B439022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922" y="6355937"/>
            <a:ext cx="2743276" cy="365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111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34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et Book" pitchFamily="2" charset="0"/>
          <a:ea typeface="+mj-ea"/>
          <a:cs typeface="+mj-cs"/>
        </a:defRPr>
      </a:lvl1pPr>
    </p:titleStyle>
    <p:bodyStyle>
      <a:lvl1pPr marL="0" indent="0" algn="l" defTabSz="914349" rtl="0" eaLnBrk="1" latinLnBrk="0" hangingPunct="1">
        <a:lnSpc>
          <a:spcPct val="90000"/>
        </a:lnSpc>
        <a:spcBef>
          <a:spcPts val="1000"/>
        </a:spcBef>
        <a:buClr>
          <a:srgbClr val="0078D1"/>
        </a:buClr>
        <a:buFont typeface="Wingdings" panose="05000000000000000000" pitchFamily="2" charset="2"/>
        <a:buNone/>
        <a:defRPr sz="2800" kern="1200">
          <a:solidFill>
            <a:schemeClr val="tx1"/>
          </a:solidFill>
          <a:latin typeface="Garet Book" pitchFamily="2" charset="0"/>
          <a:ea typeface="+mn-ea"/>
          <a:cs typeface="+mn-cs"/>
        </a:defRPr>
      </a:lvl1pPr>
      <a:lvl2pPr marL="359980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Garet Book" pitchFamily="2" charset="0"/>
          <a:ea typeface="+mn-ea"/>
          <a:cs typeface="+mn-cs"/>
        </a:defRPr>
      </a:lvl2pPr>
      <a:lvl3pPr marL="611965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aret Book" pitchFamily="2" charset="0"/>
          <a:ea typeface="+mn-ea"/>
          <a:cs typeface="+mn-cs"/>
        </a:defRPr>
      </a:lvl3pPr>
      <a:lvl4pPr marL="899950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799" kern="1200">
          <a:solidFill>
            <a:schemeClr val="tx1"/>
          </a:solidFill>
          <a:latin typeface="Garet Book" pitchFamily="2" charset="0"/>
          <a:ea typeface="+mn-ea"/>
          <a:cs typeface="+mn-cs"/>
        </a:defRPr>
      </a:lvl4pPr>
      <a:lvl5pPr marL="1187934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799" kern="1200">
          <a:solidFill>
            <a:schemeClr val="tx1"/>
          </a:solidFill>
          <a:latin typeface="Garet Book" pitchFamily="2" charset="0"/>
          <a:ea typeface="+mn-ea"/>
          <a:cs typeface="+mn-cs"/>
        </a:defRPr>
      </a:lvl5pPr>
      <a:lvl6pPr marL="2514460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4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8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3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5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9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4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7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2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6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1.sv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23.svg"/><Relationship Id="rId10" Type="http://schemas.openxmlformats.org/officeDocument/2006/relationships/image" Target="../media/image3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blog/2024/04/25/react-19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D68FA-4B1B-9EF9-833A-DBBDCA9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Garet Heavy" pitchFamily="2" charset="77"/>
              </a:rPr>
              <a:t>React</a:t>
            </a:r>
            <a:r>
              <a:rPr lang="de-DE" b="1" dirty="0">
                <a:latin typeface="Garet Heavy" pitchFamily="2" charset="77"/>
              </a:rPr>
              <a:t> </a:t>
            </a:r>
            <a:r>
              <a:rPr lang="de-DE" b="1" dirty="0" err="1">
                <a:latin typeface="Garet Heavy" pitchFamily="2" charset="77"/>
              </a:rPr>
              <a:t>advanced</a:t>
            </a:r>
            <a:endParaRPr lang="de-DE" sz="1000" b="1" dirty="0">
              <a:latin typeface="Garet Heavy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861A1E-A0AD-195F-C0D7-892BC11DE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042711"/>
          </a:xfrm>
        </p:spPr>
        <p:txBody>
          <a:bodyPr>
            <a:normAutofit lnSpcReduction="10000"/>
          </a:bodyPr>
          <a:lstStyle/>
          <a:p>
            <a:r>
              <a:rPr lang="de-DE" sz="3200" dirty="0" err="1"/>
              <a:t>ToDo</a:t>
            </a:r>
            <a:r>
              <a:rPr lang="de-DE" sz="3200" dirty="0"/>
              <a:t> Repo </a:t>
            </a:r>
            <a:r>
              <a:rPr lang="de-DE" sz="3200" dirty="0" err="1"/>
              <a:t>Url</a:t>
            </a:r>
            <a:endParaRPr lang="de-DE" sz="3200" dirty="0"/>
          </a:p>
          <a:p>
            <a:r>
              <a:rPr lang="de-DE" sz="3200" dirty="0"/>
              <a:t>14.06.2024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B3A70F60-616E-9487-0D8B-244BA0E3D578}"/>
              </a:ext>
            </a:extLst>
          </p:cNvPr>
          <p:cNvSpPr txBox="1">
            <a:spLocks/>
          </p:cNvSpPr>
          <p:nvPr/>
        </p:nvSpPr>
        <p:spPr>
          <a:xfrm>
            <a:off x="831850" y="6072554"/>
            <a:ext cx="10515600" cy="31652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/>
              <a:t>Tim Fehrmann &amp; Leon Schwarzenberger</a:t>
            </a:r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782838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Architecture</a:t>
            </a:r>
          </a:p>
        </p:txBody>
      </p:sp>
      <p:pic>
        <p:nvPicPr>
          <p:cNvPr id="11" name="Picture 10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EC0D234D-BD6E-71D6-9F48-CC95B9B6B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2282"/>
            <a:ext cx="10687086" cy="4601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2E1D18-A68D-BCC5-CD06-AC79B0D3B0B1}"/>
              </a:ext>
            </a:extLst>
          </p:cNvPr>
          <p:cNvSpPr/>
          <p:nvPr/>
        </p:nvSpPr>
        <p:spPr>
          <a:xfrm>
            <a:off x="7975600" y="2787650"/>
            <a:ext cx="3270250" cy="14947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77C648-CE0B-2D9A-CDF5-FF74C6F432BE}"/>
              </a:ext>
            </a:extLst>
          </p:cNvPr>
          <p:cNvSpPr/>
          <p:nvPr/>
        </p:nvSpPr>
        <p:spPr>
          <a:xfrm>
            <a:off x="2918460" y="2787650"/>
            <a:ext cx="3878580" cy="14947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7B6796-A5FC-48D4-1D1D-8B55D6562D78}"/>
              </a:ext>
            </a:extLst>
          </p:cNvPr>
          <p:cNvSpPr/>
          <p:nvPr/>
        </p:nvSpPr>
        <p:spPr>
          <a:xfrm>
            <a:off x="4472940" y="4282440"/>
            <a:ext cx="830580" cy="14706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F51091-A902-F4D3-3933-0C73189F0791}"/>
              </a:ext>
            </a:extLst>
          </p:cNvPr>
          <p:cNvSpPr/>
          <p:nvPr/>
        </p:nvSpPr>
        <p:spPr>
          <a:xfrm>
            <a:off x="9601200" y="4270375"/>
            <a:ext cx="1644650" cy="14947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781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/>
              <a:t>Was macht Entwickler advanced in react? </a:t>
            </a:r>
          </a:p>
        </p:txBody>
      </p:sp>
    </p:spTree>
    <p:extLst>
      <p:ext uri="{BB962C8B-B14F-4D97-AF65-F5344CB8AC3E}">
        <p14:creationId xmlns:p14="http://schemas.microsoft.com/office/powerpoint/2010/main" val="47226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/>
              <a:t>Was macht Entwickler advanced in react?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7435EF-B54C-25F7-220D-5A0A1366F3D8}"/>
              </a:ext>
            </a:extLst>
          </p:cNvPr>
          <p:cNvSpPr/>
          <p:nvPr/>
        </p:nvSpPr>
        <p:spPr>
          <a:xfrm>
            <a:off x="2160494" y="2670587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Weniger Boilerplate: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Libraries &amp; Abstraction</a:t>
            </a:r>
            <a:endParaRPr lang="de-DE" sz="180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7D0666D-C7E5-4CCE-D077-DB930A0DA60E}"/>
              </a:ext>
            </a:extLst>
          </p:cNvPr>
          <p:cNvSpPr/>
          <p:nvPr/>
        </p:nvSpPr>
        <p:spPr>
          <a:xfrm>
            <a:off x="5925669" y="2670587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Code-Quality Tooling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EsLint &amp; Prettier</a:t>
            </a:r>
            <a:endParaRPr lang="de-DE" sz="180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51E2B4C-FE37-A40A-90EB-F37735FA7685}"/>
              </a:ext>
            </a:extLst>
          </p:cNvPr>
          <p:cNvSpPr/>
          <p:nvPr/>
        </p:nvSpPr>
        <p:spPr>
          <a:xfrm>
            <a:off x="2160493" y="3767923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States korrekt einsetzen: Lokal vs Global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C214E6-E2BF-9780-81A8-EDBD40121295}"/>
              </a:ext>
            </a:extLst>
          </p:cNvPr>
          <p:cNvSpPr/>
          <p:nvPr/>
        </p:nvSpPr>
        <p:spPr>
          <a:xfrm>
            <a:off x="5925670" y="3767923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Performance kommt zuletzt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6520DC-D3B8-E9B9-D48D-32C68B0188CE}"/>
              </a:ext>
            </a:extLst>
          </p:cNvPr>
          <p:cNvSpPr txBox="1">
            <a:spLocks/>
          </p:cNvSpPr>
          <p:nvPr/>
        </p:nvSpPr>
        <p:spPr>
          <a:xfrm>
            <a:off x="2160493" y="1906160"/>
            <a:ext cx="7288305" cy="510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DE" sz="2000"/>
              <a:t>Meine Favoriten</a:t>
            </a:r>
          </a:p>
        </p:txBody>
      </p:sp>
    </p:spTree>
    <p:extLst>
      <p:ext uri="{BB962C8B-B14F-4D97-AF65-F5344CB8AC3E}">
        <p14:creationId xmlns:p14="http://schemas.microsoft.com/office/powerpoint/2010/main" val="1665953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/>
              <a:t>Css-Modules vs Styled-Components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Leon</a:t>
            </a:r>
          </a:p>
        </p:txBody>
      </p:sp>
    </p:spTree>
    <p:extLst>
      <p:ext uri="{BB962C8B-B14F-4D97-AF65-F5344CB8AC3E}">
        <p14:creationId xmlns:p14="http://schemas.microsoft.com/office/powerpoint/2010/main" val="417176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FB42E2-40AD-D87F-415E-7ED35D96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Wofür brauchen wir </a:t>
            </a:r>
            <a:r>
              <a:rPr lang="de-DE" dirty="0" err="1"/>
              <a:t>styling</a:t>
            </a:r>
            <a:r>
              <a:rPr lang="de-DE" dirty="0"/>
              <a:t>?</a:t>
            </a:r>
          </a:p>
        </p:txBody>
      </p:sp>
      <p:sp>
        <p:nvSpPr>
          <p:cNvPr id="4" name="Arrow: Striped Right 3">
            <a:extLst>
              <a:ext uri="{FF2B5EF4-FFF2-40B4-BE49-F238E27FC236}">
                <a16:creationId xmlns:a16="http://schemas.microsoft.com/office/drawing/2014/main" id="{EA03DF7B-1A2B-A401-9C6F-0CA2AADD9ED0}"/>
              </a:ext>
            </a:extLst>
          </p:cNvPr>
          <p:cNvSpPr/>
          <p:nvPr/>
        </p:nvSpPr>
        <p:spPr>
          <a:xfrm>
            <a:off x="5606796" y="3186684"/>
            <a:ext cx="978408" cy="484632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EAE2FC-567C-1C1B-B704-B05C5A4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957" y="1690688"/>
            <a:ext cx="3980843" cy="45152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314738-BB39-9B54-A2B5-7CBDA55C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006"/>
            <a:ext cx="3947918" cy="451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42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6060DC-3784-B072-B274-0D15CCE1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CSS-Modules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9D274-7A14-567C-AE5B-1F07B3BDAFBF}"/>
              </a:ext>
            </a:extLst>
          </p:cNvPr>
          <p:cNvSpPr txBox="1"/>
          <p:nvPr/>
        </p:nvSpPr>
        <p:spPr>
          <a:xfrm>
            <a:off x="838200" y="1527759"/>
            <a:ext cx="2340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/>
              <a:t>styles.module.css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9999A-96A2-42B3-95B6-86FB9704F4F5}"/>
              </a:ext>
            </a:extLst>
          </p:cNvPr>
          <p:cNvSpPr txBox="1"/>
          <p:nvPr/>
        </p:nvSpPr>
        <p:spPr>
          <a:xfrm>
            <a:off x="838200" y="2998113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 err="1"/>
              <a:t>MyComponent.tsx</a:t>
            </a:r>
            <a:endParaRPr lang="de-DE" sz="2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43C1F-A7EF-E7F4-D380-57D0EE337C57}"/>
              </a:ext>
            </a:extLst>
          </p:cNvPr>
          <p:cNvSpPr txBox="1"/>
          <p:nvPr/>
        </p:nvSpPr>
        <p:spPr>
          <a:xfrm>
            <a:off x="6607629" y="1828799"/>
            <a:ext cx="47461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Ein oder mehrere </a:t>
            </a:r>
            <a:r>
              <a:rPr lang="de-DE" dirty="0" err="1"/>
              <a:t>css</a:t>
            </a:r>
            <a:r>
              <a:rPr lang="de-DE" dirty="0"/>
              <a:t> Files, die Styles für verschiedene Klassen definieren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Objektnotation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Style in Komponente importieren und als </a:t>
            </a:r>
            <a:r>
              <a:rPr lang="de-DE" dirty="0" err="1"/>
              <a:t>className</a:t>
            </a:r>
            <a:r>
              <a:rPr lang="de-DE" dirty="0"/>
              <a:t> übergeben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A25689-F609-A1FE-8D93-8C58E7E4F68E}"/>
              </a:ext>
            </a:extLst>
          </p:cNvPr>
          <p:cNvSpPr txBox="1"/>
          <p:nvPr/>
        </p:nvSpPr>
        <p:spPr>
          <a:xfrm>
            <a:off x="870858" y="5047212"/>
            <a:ext cx="627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/>
              <a:t>Es können auch mehre </a:t>
            </a:r>
            <a:r>
              <a:rPr lang="de-DE" dirty="0" err="1"/>
              <a:t>Styleklassen</a:t>
            </a:r>
            <a:r>
              <a:rPr lang="de-DE" dirty="0"/>
              <a:t> übergeben werden: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5E3397-DF4C-F2BD-72A3-1B2BCFD95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58" y="1964229"/>
            <a:ext cx="2438400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background-color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blue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color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white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0E58E27-8541-8038-E24D-B37457AB9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58" y="3586783"/>
            <a:ext cx="5442856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'.styles.module.css'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MyComponent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&lt;Button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className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Click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&lt;/Button&gt;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3BE9262-07C4-248B-55D0-BC8713367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0972" y="5430423"/>
            <a:ext cx="5072742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className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`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${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.primaryButton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${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.largeButton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`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152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6060DC-3784-B072-B274-0D15CCE1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Inline SX-Styling mit MUI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9999A-96A2-42B3-95B6-86FB9704F4F5}"/>
              </a:ext>
            </a:extLst>
          </p:cNvPr>
          <p:cNvSpPr txBox="1"/>
          <p:nvPr/>
        </p:nvSpPr>
        <p:spPr>
          <a:xfrm>
            <a:off x="838200" y="1441456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 err="1"/>
              <a:t>MyComponent.tsx</a:t>
            </a:r>
            <a:endParaRPr lang="de-DE" sz="2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43C1F-A7EF-E7F4-D380-57D0EE337C57}"/>
              </a:ext>
            </a:extLst>
          </p:cNvPr>
          <p:cNvSpPr txBox="1"/>
          <p:nvPr/>
        </p:nvSpPr>
        <p:spPr>
          <a:xfrm>
            <a:off x="6607629" y="1828799"/>
            <a:ext cx="47461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Styling wird direkt als </a:t>
            </a:r>
            <a:r>
              <a:rPr lang="de-DE" dirty="0" err="1"/>
              <a:t>sx-Prop</a:t>
            </a:r>
            <a:r>
              <a:rPr lang="de-DE" dirty="0"/>
              <a:t> der Komponente übergeben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Zusätzliche </a:t>
            </a:r>
            <a:r>
              <a:rPr lang="de-DE" dirty="0" err="1"/>
              <a:t>sx-Props</a:t>
            </a:r>
            <a:r>
              <a:rPr lang="de-DE" dirty="0"/>
              <a:t> können auch von außerhalb übergeben werden 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Können teilweise auch direkt übergeben werden: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lvl="1">
              <a:buClr>
                <a:srgbClr val="5E42F5"/>
              </a:buClr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194CCB-9038-DCB6-7375-F3B1886C5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72343"/>
            <a:ext cx="4484914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Box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SxProps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mui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/material'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MyComponent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extraProps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SxProps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&lt;Box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="Background"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zIndex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-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10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position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'absolute'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width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'100%'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height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'100%'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backgroundImage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`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url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${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backgroundImage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)`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...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extraProps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/&gt;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DF754AE-FE52-5547-1C4F-5388F6FE7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5831" y="3967457"/>
            <a:ext cx="2253341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&lt;Box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="Background"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width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="100%"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height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="100%"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/&gt;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565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6060DC-3784-B072-B274-0D15CCE1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styled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9999A-96A2-42B3-95B6-86FB9704F4F5}"/>
              </a:ext>
            </a:extLst>
          </p:cNvPr>
          <p:cNvSpPr txBox="1"/>
          <p:nvPr/>
        </p:nvSpPr>
        <p:spPr>
          <a:xfrm>
            <a:off x="838200" y="1441456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 err="1"/>
              <a:t>MyButton.tsx</a:t>
            </a:r>
            <a:endParaRPr lang="de-DE" sz="2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43C1F-A7EF-E7F4-D380-57D0EE337C57}"/>
              </a:ext>
            </a:extLst>
          </p:cNvPr>
          <p:cNvSpPr txBox="1"/>
          <p:nvPr/>
        </p:nvSpPr>
        <p:spPr>
          <a:xfrm>
            <a:off x="6607629" y="1828799"/>
            <a:ext cx="4746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Styled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werden als </a:t>
            </a:r>
            <a:r>
              <a:rPr lang="de-DE" dirty="0" err="1"/>
              <a:t>const</a:t>
            </a:r>
            <a:r>
              <a:rPr lang="de-DE" dirty="0"/>
              <a:t> definiert</a:t>
            </a:r>
          </a:p>
          <a:p>
            <a:pPr lvl="1">
              <a:buClr>
                <a:srgbClr val="5E42F5"/>
              </a:buClr>
            </a:pPr>
            <a:r>
              <a:rPr lang="de-DE" dirty="0"/>
              <a:t>(gleiche, oder </a:t>
            </a:r>
            <a:r>
              <a:rPr lang="de-DE" dirty="0" err="1"/>
              <a:t>seperate</a:t>
            </a:r>
            <a:r>
              <a:rPr lang="de-DE" dirty="0"/>
              <a:t> Datei)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Mit und ohne Interface möglich</a:t>
            </a:r>
          </a:p>
          <a:p>
            <a:pPr lvl="1">
              <a:buClr>
                <a:srgbClr val="5E42F5"/>
              </a:buClr>
            </a:pPr>
            <a:r>
              <a:rPr lang="de-DE" dirty="0">
                <a:sym typeface="Wingdings" panose="05000000000000000000" pitchFamily="2" charset="2"/>
              </a:rPr>
              <a:t> Erlaubt eigene Properties, um dynamisch zu stylen</a:t>
            </a:r>
            <a:endParaRPr lang="de-DE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309A2B7-CA9B-FC73-1E1B-59F3B1AD4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029" y="2010454"/>
            <a:ext cx="6324600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styled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mui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/material/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mui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/material/Button'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extends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?: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boolean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)(({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}) =&gt; 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background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?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palette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primary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main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solidFill>
                  <a:srgbClr val="9876AA"/>
                </a:solidFill>
                <a:latin typeface="Arial Unicode MS"/>
              </a:rPr>
              <a:t>		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palette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secondary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main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MyComponent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MyButton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ClickMe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MyButton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365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171A02-6FC8-A30F-146F-68257F767B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4530598"/>
              </p:ext>
            </p:extLst>
          </p:nvPr>
        </p:nvGraphicFramePr>
        <p:xfrm>
          <a:off x="163285" y="561984"/>
          <a:ext cx="11811001" cy="540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2454494736"/>
                    </a:ext>
                  </a:extLst>
                </a:gridCol>
                <a:gridCol w="2775857">
                  <a:extLst>
                    <a:ext uri="{9D8B030D-6E8A-4147-A177-3AD203B41FA5}">
                      <a16:colId xmlns:a16="http://schemas.microsoft.com/office/drawing/2014/main" val="3409425115"/>
                    </a:ext>
                  </a:extLst>
                </a:gridCol>
                <a:gridCol w="3494315">
                  <a:extLst>
                    <a:ext uri="{9D8B030D-6E8A-4147-A177-3AD203B41FA5}">
                      <a16:colId xmlns:a16="http://schemas.microsoft.com/office/drawing/2014/main" val="37795767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34536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CSS-Modules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Inline SX-Styling (MUI)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styled-components</a:t>
                      </a:r>
                      <a:r>
                        <a:rPr lang="de-DE" sz="1800" dirty="0"/>
                        <a:t> (MUI)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72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Definition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>
                          <a:effectLst/>
                        </a:rPr>
                        <a:t>CSS-Dateien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Inline in Komponente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Als </a:t>
                      </a:r>
                      <a:r>
                        <a:rPr lang="de-DE" sz="1800" dirty="0" err="1">
                          <a:effectLst/>
                        </a:rPr>
                        <a:t>const</a:t>
                      </a:r>
                      <a:r>
                        <a:rPr lang="de-DE" sz="1800" dirty="0">
                          <a:effectLst/>
                        </a:rPr>
                        <a:t> mit </a:t>
                      </a:r>
                      <a:r>
                        <a:rPr lang="de-DE" sz="1800" dirty="0" err="1">
                          <a:effectLst/>
                        </a:rPr>
                        <a:t>styled</a:t>
                      </a:r>
                      <a:r>
                        <a:rPr lang="de-DE" sz="1800" dirty="0">
                          <a:effectLst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75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>
                          <a:effectLst/>
                        </a:rPr>
                        <a:t>Lokalität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Global (durch Klassennamen)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>
                          <a:effectLst/>
                        </a:rPr>
                        <a:t>Lokal pro Element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Lokal pro Komponente oder global durch Export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814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Verwendung von Variablen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2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Dynamisches Styling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28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 err="1">
                          <a:effectLst/>
                        </a:rPr>
                        <a:t>Mui</a:t>
                      </a:r>
                      <a:r>
                        <a:rPr lang="de-DE" sz="1800" dirty="0">
                          <a:effectLst/>
                        </a:rPr>
                        <a:t>-spezifisch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aber ähnlich in anderen </a:t>
                      </a:r>
                      <a:r>
                        <a:rPr lang="de-DE" sz="1800" dirty="0" err="1">
                          <a:effectLst/>
                        </a:rPr>
                        <a:t>Librarys</a:t>
                      </a:r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aber ähnlich in anderen </a:t>
                      </a:r>
                      <a:r>
                        <a:rPr lang="de-DE" sz="1800" dirty="0" err="1">
                          <a:effectLst/>
                        </a:rPr>
                        <a:t>Librarys</a:t>
                      </a:r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112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Wiederverwendung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9402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Code-Lesbarkeit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Viele Files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Schnell unübersichtlich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42748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11A1551-D8A0-8713-8DA7-F8066D429693}"/>
              </a:ext>
            </a:extLst>
          </p:cNvPr>
          <p:cNvSpPr txBox="1"/>
          <p:nvPr/>
        </p:nvSpPr>
        <p:spPr>
          <a:xfrm>
            <a:off x="163285" y="5867771"/>
            <a:ext cx="10515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Tipp: </a:t>
            </a:r>
            <a:r>
              <a:rPr lang="de-DE" dirty="0"/>
              <a:t>im Projekt möglichst einheitlicher Stil</a:t>
            </a:r>
            <a:br>
              <a:rPr lang="de-DE" dirty="0"/>
            </a:br>
            <a:r>
              <a:rPr lang="de-DE" dirty="0"/>
              <a:t>z.B.: bis zu drei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styles</a:t>
            </a:r>
            <a:r>
              <a:rPr lang="de-DE" dirty="0"/>
              <a:t> als inline SX-</a:t>
            </a:r>
            <a:r>
              <a:rPr lang="de-DE" dirty="0" err="1"/>
              <a:t>Prop</a:t>
            </a:r>
            <a:r>
              <a:rPr lang="de-DE" dirty="0"/>
              <a:t>, ansonsten </a:t>
            </a:r>
            <a:r>
              <a:rPr lang="de-DE" dirty="0" err="1"/>
              <a:t>Styled-Component</a:t>
            </a:r>
            <a:endParaRPr lang="de-DE" dirty="0"/>
          </a:p>
        </p:txBody>
      </p:sp>
      <p:pic>
        <p:nvPicPr>
          <p:cNvPr id="5" name="Graphic 4" descr="Badge Cross outline">
            <a:extLst>
              <a:ext uri="{FF2B5EF4-FFF2-40B4-BE49-F238E27FC236}">
                <a16:creationId xmlns:a16="http://schemas.microsoft.com/office/drawing/2014/main" id="{0BF972D2-E65E-19C2-CF68-BDC6D4A1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4698" y="3473550"/>
            <a:ext cx="468086" cy="468086"/>
          </a:xfrm>
          <a:prstGeom prst="rect">
            <a:avLst/>
          </a:prstGeom>
        </p:spPr>
      </p:pic>
      <p:pic>
        <p:nvPicPr>
          <p:cNvPr id="7" name="Graphic 6" descr="Badge Tick1 outline">
            <a:extLst>
              <a:ext uri="{FF2B5EF4-FFF2-40B4-BE49-F238E27FC236}">
                <a16:creationId xmlns:a16="http://schemas.microsoft.com/office/drawing/2014/main" id="{DB40CA1A-058A-2323-1FF8-CE5A7C5C0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4698" y="2013857"/>
            <a:ext cx="468086" cy="468086"/>
          </a:xfrm>
          <a:prstGeom prst="rect">
            <a:avLst/>
          </a:prstGeom>
        </p:spPr>
      </p:pic>
      <p:pic>
        <p:nvPicPr>
          <p:cNvPr id="8" name="Graphic 7" descr="Badge Tick1 outline">
            <a:extLst>
              <a:ext uri="{FF2B5EF4-FFF2-40B4-BE49-F238E27FC236}">
                <a16:creationId xmlns:a16="http://schemas.microsoft.com/office/drawing/2014/main" id="{270FAF5B-F493-74EA-4770-71BCD3151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6111" y="2013857"/>
            <a:ext cx="468086" cy="468086"/>
          </a:xfrm>
          <a:prstGeom prst="rect">
            <a:avLst/>
          </a:prstGeom>
        </p:spPr>
      </p:pic>
      <p:pic>
        <p:nvPicPr>
          <p:cNvPr id="9" name="Graphic 8" descr="Badge Tick1 outline">
            <a:extLst>
              <a:ext uri="{FF2B5EF4-FFF2-40B4-BE49-F238E27FC236}">
                <a16:creationId xmlns:a16="http://schemas.microsoft.com/office/drawing/2014/main" id="{EE817B0B-2138-3936-5683-426516F23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4698" y="4211964"/>
            <a:ext cx="468086" cy="468086"/>
          </a:xfrm>
          <a:prstGeom prst="rect">
            <a:avLst/>
          </a:prstGeom>
        </p:spPr>
      </p:pic>
      <p:pic>
        <p:nvPicPr>
          <p:cNvPr id="10" name="Graphic 9" descr="Badge Tick1 outline">
            <a:extLst>
              <a:ext uri="{FF2B5EF4-FFF2-40B4-BE49-F238E27FC236}">
                <a16:creationId xmlns:a16="http://schemas.microsoft.com/office/drawing/2014/main" id="{7D3BF5ED-AC13-5BF8-E39E-54ECA71D1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2013857"/>
            <a:ext cx="468086" cy="468086"/>
          </a:xfrm>
          <a:prstGeom prst="rect">
            <a:avLst/>
          </a:prstGeom>
        </p:spPr>
      </p:pic>
      <p:pic>
        <p:nvPicPr>
          <p:cNvPr id="11" name="Graphic 10" descr="Badge Tick1 outline">
            <a:extLst>
              <a:ext uri="{FF2B5EF4-FFF2-40B4-BE49-F238E27FC236}">
                <a16:creationId xmlns:a16="http://schemas.microsoft.com/office/drawing/2014/main" id="{875DCDBB-5137-EE45-9363-5AF8BA63D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2682322"/>
            <a:ext cx="468086" cy="468086"/>
          </a:xfrm>
          <a:prstGeom prst="rect">
            <a:avLst/>
          </a:prstGeom>
        </p:spPr>
      </p:pic>
      <p:pic>
        <p:nvPicPr>
          <p:cNvPr id="12" name="Graphic 11" descr="Badge Tick1 outline">
            <a:extLst>
              <a:ext uri="{FF2B5EF4-FFF2-40B4-BE49-F238E27FC236}">
                <a16:creationId xmlns:a16="http://schemas.microsoft.com/office/drawing/2014/main" id="{912135F9-2B5B-8FC5-228D-B26B68D30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6111" y="2682322"/>
            <a:ext cx="468086" cy="468086"/>
          </a:xfrm>
          <a:prstGeom prst="rect">
            <a:avLst/>
          </a:prstGeom>
        </p:spPr>
      </p:pic>
      <p:pic>
        <p:nvPicPr>
          <p:cNvPr id="13" name="Graphic 12" descr="Badge Tick1 outline">
            <a:extLst>
              <a:ext uri="{FF2B5EF4-FFF2-40B4-BE49-F238E27FC236}">
                <a16:creationId xmlns:a16="http://schemas.microsoft.com/office/drawing/2014/main" id="{3886C897-5347-25F3-33EA-8D25EB973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6111" y="3328483"/>
            <a:ext cx="468086" cy="468086"/>
          </a:xfrm>
          <a:prstGeom prst="rect">
            <a:avLst/>
          </a:prstGeom>
        </p:spPr>
      </p:pic>
      <p:pic>
        <p:nvPicPr>
          <p:cNvPr id="14" name="Graphic 13" descr="Badge Tick1 outline">
            <a:extLst>
              <a:ext uri="{FF2B5EF4-FFF2-40B4-BE49-F238E27FC236}">
                <a16:creationId xmlns:a16="http://schemas.microsoft.com/office/drawing/2014/main" id="{3AD5EAB6-38D9-0341-7418-A1555989F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4698" y="2682322"/>
            <a:ext cx="468086" cy="468086"/>
          </a:xfrm>
          <a:prstGeom prst="rect">
            <a:avLst/>
          </a:prstGeom>
        </p:spPr>
      </p:pic>
      <p:pic>
        <p:nvPicPr>
          <p:cNvPr id="15" name="Graphic 14" descr="Badge Tick1 outline">
            <a:extLst>
              <a:ext uri="{FF2B5EF4-FFF2-40B4-BE49-F238E27FC236}">
                <a16:creationId xmlns:a16="http://schemas.microsoft.com/office/drawing/2014/main" id="{5F63D128-EF63-0AEC-F10C-12F7A9C8E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5113" y="3328483"/>
            <a:ext cx="468086" cy="468086"/>
          </a:xfrm>
          <a:prstGeom prst="rect">
            <a:avLst/>
          </a:prstGeom>
        </p:spPr>
      </p:pic>
      <p:pic>
        <p:nvPicPr>
          <p:cNvPr id="16" name="Graphic 15" descr="Badge Tick1 outline">
            <a:extLst>
              <a:ext uri="{FF2B5EF4-FFF2-40B4-BE49-F238E27FC236}">
                <a16:creationId xmlns:a16="http://schemas.microsoft.com/office/drawing/2014/main" id="{49035467-2A19-7285-8C38-DA7F595EB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5011846"/>
            <a:ext cx="468086" cy="468086"/>
          </a:xfrm>
          <a:prstGeom prst="rect">
            <a:avLst/>
          </a:prstGeom>
        </p:spPr>
      </p:pic>
      <p:pic>
        <p:nvPicPr>
          <p:cNvPr id="17" name="Graphic 16" descr="Badge Cross outline">
            <a:extLst>
              <a:ext uri="{FF2B5EF4-FFF2-40B4-BE49-F238E27FC236}">
                <a16:creationId xmlns:a16="http://schemas.microsoft.com/office/drawing/2014/main" id="{AFD1C01C-5FF5-7163-81B2-CDCAE49F9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111" y="4855037"/>
            <a:ext cx="468086" cy="468086"/>
          </a:xfrm>
          <a:prstGeom prst="rect">
            <a:avLst/>
          </a:prstGeom>
        </p:spPr>
      </p:pic>
      <p:pic>
        <p:nvPicPr>
          <p:cNvPr id="18" name="Graphic 17" descr="Badge Cross outline">
            <a:extLst>
              <a:ext uri="{FF2B5EF4-FFF2-40B4-BE49-F238E27FC236}">
                <a16:creationId xmlns:a16="http://schemas.microsoft.com/office/drawing/2014/main" id="{82FA976E-1C8E-CF2F-D3BD-E2D42D614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111" y="4211964"/>
            <a:ext cx="468086" cy="468086"/>
          </a:xfrm>
          <a:prstGeom prst="rect">
            <a:avLst/>
          </a:prstGeom>
        </p:spPr>
      </p:pic>
      <p:pic>
        <p:nvPicPr>
          <p:cNvPr id="19" name="Graphic 18" descr="Badge Tick1 outline">
            <a:extLst>
              <a:ext uri="{FF2B5EF4-FFF2-40B4-BE49-F238E27FC236}">
                <a16:creationId xmlns:a16="http://schemas.microsoft.com/office/drawing/2014/main" id="{70D7DA7C-ADFE-1C67-6753-768749AFD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4211964"/>
            <a:ext cx="468086" cy="468086"/>
          </a:xfrm>
          <a:prstGeom prst="rect">
            <a:avLst/>
          </a:prstGeom>
        </p:spPr>
      </p:pic>
      <p:pic>
        <p:nvPicPr>
          <p:cNvPr id="20" name="Graphic 19" descr="Badge Tick1 outline">
            <a:extLst>
              <a:ext uri="{FF2B5EF4-FFF2-40B4-BE49-F238E27FC236}">
                <a16:creationId xmlns:a16="http://schemas.microsoft.com/office/drawing/2014/main" id="{39146191-18AC-405F-4F52-2FEED0BC8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4698" y="4855037"/>
            <a:ext cx="468086" cy="4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34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Tim</a:t>
            </a:r>
          </a:p>
        </p:txBody>
      </p:sp>
    </p:spTree>
    <p:extLst>
      <p:ext uri="{BB962C8B-B14F-4D97-AF65-F5344CB8AC3E}">
        <p14:creationId xmlns:p14="http://schemas.microsoft.com/office/powerpoint/2010/main" val="271159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nter image description here">
            <a:extLst>
              <a:ext uri="{FF2B5EF4-FFF2-40B4-BE49-F238E27FC236}">
                <a16:creationId xmlns:a16="http://schemas.microsoft.com/office/drawing/2014/main" id="{C605B0FC-4541-2563-E619-AE77BE4F2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770213-314D-01F3-4BAB-D53A54421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4907" y="3824217"/>
            <a:ext cx="2022186" cy="415276"/>
          </a:xfrm>
        </p:spPr>
        <p:txBody>
          <a:bodyPr>
            <a:normAutofit lnSpcReduction="10000"/>
          </a:bodyPr>
          <a:lstStyle/>
          <a:p>
            <a:pPr algn="ctr"/>
            <a:r>
              <a:rPr lang="de-DE"/>
              <a:t>Loading…</a:t>
            </a:r>
          </a:p>
        </p:txBody>
      </p:sp>
    </p:spTree>
    <p:extLst>
      <p:ext uri="{BB962C8B-B14F-4D97-AF65-F5344CB8AC3E}">
        <p14:creationId xmlns:p14="http://schemas.microsoft.com/office/powerpoint/2010/main" val="2018057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Was ist eine Api?</a:t>
            </a:r>
          </a:p>
        </p:txBody>
      </p:sp>
    </p:spTree>
    <p:extLst>
      <p:ext uri="{BB962C8B-B14F-4D97-AF65-F5344CB8AC3E}">
        <p14:creationId xmlns:p14="http://schemas.microsoft.com/office/powerpoint/2010/main" val="2867267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Was ist eine Api?</a:t>
            </a:r>
          </a:p>
        </p:txBody>
      </p:sp>
      <p:pic>
        <p:nvPicPr>
          <p:cNvPr id="21" name="Graphic 20" descr="Internet with solid fill">
            <a:extLst>
              <a:ext uri="{FF2B5EF4-FFF2-40B4-BE49-F238E27FC236}">
                <a16:creationId xmlns:a16="http://schemas.microsoft.com/office/drawing/2014/main" id="{F2130939-F5C3-098B-27F8-52A924D4F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954" y="3084224"/>
            <a:ext cx="914400" cy="914400"/>
          </a:xfrm>
          <a:prstGeom prst="rect">
            <a:avLst/>
          </a:prstGeom>
        </p:spPr>
      </p:pic>
      <p:pic>
        <p:nvPicPr>
          <p:cNvPr id="29" name="Graphic 28" descr="Server with solid fill">
            <a:extLst>
              <a:ext uri="{FF2B5EF4-FFF2-40B4-BE49-F238E27FC236}">
                <a16:creationId xmlns:a16="http://schemas.microsoft.com/office/drawing/2014/main" id="{A64E2C3C-C046-B6AF-F555-5D916CFAF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5096" y="3084224"/>
            <a:ext cx="914400" cy="914400"/>
          </a:xfrm>
          <a:prstGeom prst="rect">
            <a:avLst/>
          </a:prstGeom>
        </p:spPr>
      </p:pic>
      <p:pic>
        <p:nvPicPr>
          <p:cNvPr id="33" name="Graphic 32" descr="Gears with solid fill">
            <a:extLst>
              <a:ext uri="{FF2B5EF4-FFF2-40B4-BE49-F238E27FC236}">
                <a16:creationId xmlns:a16="http://schemas.microsoft.com/office/drawing/2014/main" id="{E0E954DA-C344-7DA2-A186-73ABFD175E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62525" y="3084224"/>
            <a:ext cx="914400" cy="914400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8D7173CE-1686-73C8-C402-10E195D0DF93}"/>
              </a:ext>
            </a:extLst>
          </p:cNvPr>
          <p:cNvSpPr/>
          <p:nvPr/>
        </p:nvSpPr>
        <p:spPr>
          <a:xfrm>
            <a:off x="2102988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E330D96-ACF4-2B72-83E3-46123595DD28}"/>
              </a:ext>
            </a:extLst>
          </p:cNvPr>
          <p:cNvSpPr txBox="1">
            <a:spLocks/>
          </p:cNvSpPr>
          <p:nvPr/>
        </p:nvSpPr>
        <p:spPr>
          <a:xfrm>
            <a:off x="2961481" y="3998622"/>
            <a:ext cx="91440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Api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0FD2C19-FBA0-45A5-1C3A-9C753AE39C45}"/>
              </a:ext>
            </a:extLst>
          </p:cNvPr>
          <p:cNvSpPr txBox="1">
            <a:spLocks/>
          </p:cNvSpPr>
          <p:nvPr/>
        </p:nvSpPr>
        <p:spPr>
          <a:xfrm>
            <a:off x="4855630" y="3989847"/>
            <a:ext cx="1385615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Server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198BDF5-4BFB-DD23-02E8-1DC89A31AE4E}"/>
              </a:ext>
            </a:extLst>
          </p:cNvPr>
          <p:cNvSpPr txBox="1">
            <a:spLocks/>
          </p:cNvSpPr>
          <p:nvPr/>
        </p:nvSpPr>
        <p:spPr>
          <a:xfrm>
            <a:off x="670057" y="3989846"/>
            <a:ext cx="1230949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Client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1F2B286-B211-E1C6-EA3C-90333408EEF2}"/>
              </a:ext>
            </a:extLst>
          </p:cNvPr>
          <p:cNvSpPr/>
          <p:nvPr/>
        </p:nvSpPr>
        <p:spPr>
          <a:xfrm>
            <a:off x="4186007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54E13BB-483E-B722-2EB3-AC42652C4A89}"/>
              </a:ext>
            </a:extLst>
          </p:cNvPr>
          <p:cNvSpPr/>
          <p:nvPr/>
        </p:nvSpPr>
        <p:spPr>
          <a:xfrm rot="10800000">
            <a:off x="4181924" y="3621636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05E8C8F9-67C6-EBAC-83AA-A7685BBF7261}"/>
              </a:ext>
            </a:extLst>
          </p:cNvPr>
          <p:cNvSpPr/>
          <p:nvPr/>
        </p:nvSpPr>
        <p:spPr>
          <a:xfrm rot="10800000">
            <a:off x="2071367" y="3634854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7BC20BFD-40CB-76B9-070D-7697FE5E9D7F}"/>
              </a:ext>
            </a:extLst>
          </p:cNvPr>
          <p:cNvSpPr txBox="1">
            <a:spLocks/>
          </p:cNvSpPr>
          <p:nvPr/>
        </p:nvSpPr>
        <p:spPr>
          <a:xfrm>
            <a:off x="1754354" y="1487253"/>
            <a:ext cx="6395510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Application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559961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Was ist eine Api?</a:t>
            </a:r>
          </a:p>
        </p:txBody>
      </p:sp>
      <p:pic>
        <p:nvPicPr>
          <p:cNvPr id="8" name="Picture 4" descr="OpenAPI Specification v3.0.3 ...">
            <a:extLst>
              <a:ext uri="{FF2B5EF4-FFF2-40B4-BE49-F238E27FC236}">
                <a16:creationId xmlns:a16="http://schemas.microsoft.com/office/drawing/2014/main" id="{0534600B-3E95-5012-76B3-23125ADCE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017" y="891141"/>
            <a:ext cx="2394853" cy="7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 descr="Internet with solid fill">
            <a:extLst>
              <a:ext uri="{FF2B5EF4-FFF2-40B4-BE49-F238E27FC236}">
                <a16:creationId xmlns:a16="http://schemas.microsoft.com/office/drawing/2014/main" id="{F2130939-F5C3-098B-27F8-52A924D4F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954" y="3084224"/>
            <a:ext cx="914400" cy="914400"/>
          </a:xfrm>
          <a:prstGeom prst="rect">
            <a:avLst/>
          </a:prstGeom>
        </p:spPr>
      </p:pic>
      <p:pic>
        <p:nvPicPr>
          <p:cNvPr id="29" name="Graphic 28" descr="Server with solid fill">
            <a:extLst>
              <a:ext uri="{FF2B5EF4-FFF2-40B4-BE49-F238E27FC236}">
                <a16:creationId xmlns:a16="http://schemas.microsoft.com/office/drawing/2014/main" id="{A64E2C3C-C046-B6AF-F555-5D916CFAF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5096" y="3084224"/>
            <a:ext cx="914400" cy="914400"/>
          </a:xfrm>
          <a:prstGeom prst="rect">
            <a:avLst/>
          </a:prstGeom>
        </p:spPr>
      </p:pic>
      <p:pic>
        <p:nvPicPr>
          <p:cNvPr id="33" name="Graphic 32" descr="Gears with solid fill">
            <a:extLst>
              <a:ext uri="{FF2B5EF4-FFF2-40B4-BE49-F238E27FC236}">
                <a16:creationId xmlns:a16="http://schemas.microsoft.com/office/drawing/2014/main" id="{E0E954DA-C344-7DA2-A186-73ABFD175E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62525" y="3084224"/>
            <a:ext cx="914400" cy="914400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8D7173CE-1686-73C8-C402-10E195D0DF93}"/>
              </a:ext>
            </a:extLst>
          </p:cNvPr>
          <p:cNvSpPr/>
          <p:nvPr/>
        </p:nvSpPr>
        <p:spPr>
          <a:xfrm>
            <a:off x="2102988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E330D96-ACF4-2B72-83E3-46123595DD28}"/>
              </a:ext>
            </a:extLst>
          </p:cNvPr>
          <p:cNvSpPr txBox="1">
            <a:spLocks/>
          </p:cNvSpPr>
          <p:nvPr/>
        </p:nvSpPr>
        <p:spPr>
          <a:xfrm>
            <a:off x="2961481" y="3998622"/>
            <a:ext cx="91440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Api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0FD2C19-FBA0-45A5-1C3A-9C753AE39C45}"/>
              </a:ext>
            </a:extLst>
          </p:cNvPr>
          <p:cNvSpPr txBox="1">
            <a:spLocks/>
          </p:cNvSpPr>
          <p:nvPr/>
        </p:nvSpPr>
        <p:spPr>
          <a:xfrm>
            <a:off x="4855630" y="3989847"/>
            <a:ext cx="1385615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Server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198BDF5-4BFB-DD23-02E8-1DC89A31AE4E}"/>
              </a:ext>
            </a:extLst>
          </p:cNvPr>
          <p:cNvSpPr txBox="1">
            <a:spLocks/>
          </p:cNvSpPr>
          <p:nvPr/>
        </p:nvSpPr>
        <p:spPr>
          <a:xfrm>
            <a:off x="670057" y="3989846"/>
            <a:ext cx="1230949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Client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1F2B286-B211-E1C6-EA3C-90333408EEF2}"/>
              </a:ext>
            </a:extLst>
          </p:cNvPr>
          <p:cNvSpPr/>
          <p:nvPr/>
        </p:nvSpPr>
        <p:spPr>
          <a:xfrm>
            <a:off x="4186007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54E13BB-483E-B722-2EB3-AC42652C4A89}"/>
              </a:ext>
            </a:extLst>
          </p:cNvPr>
          <p:cNvSpPr/>
          <p:nvPr/>
        </p:nvSpPr>
        <p:spPr>
          <a:xfrm rot="10800000">
            <a:off x="4181924" y="3621636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05E8C8F9-67C6-EBAC-83AA-A7685BBF7261}"/>
              </a:ext>
            </a:extLst>
          </p:cNvPr>
          <p:cNvSpPr/>
          <p:nvPr/>
        </p:nvSpPr>
        <p:spPr>
          <a:xfrm rot="10800000">
            <a:off x="2071367" y="3634854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A47661E-2B20-75AD-4A35-C975137DD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4793" y="2492520"/>
            <a:ext cx="5067300" cy="230505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7438534-D578-30EE-E395-1AFB1B59F05E}"/>
              </a:ext>
            </a:extLst>
          </p:cNvPr>
          <p:cNvSpPr txBox="1"/>
          <p:nvPr/>
        </p:nvSpPr>
        <p:spPr>
          <a:xfrm>
            <a:off x="10117155" y="4714634"/>
            <a:ext cx="19149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/>
              <a:t>https://editor.swagger.io/</a:t>
            </a: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7BC20BFD-40CB-76B9-070D-7697FE5E9D7F}"/>
              </a:ext>
            </a:extLst>
          </p:cNvPr>
          <p:cNvSpPr txBox="1">
            <a:spLocks/>
          </p:cNvSpPr>
          <p:nvPr/>
        </p:nvSpPr>
        <p:spPr>
          <a:xfrm>
            <a:off x="1754354" y="1487253"/>
            <a:ext cx="6395510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Application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2819302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Rule of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C6FD1-4B32-FDAB-4A02-F121C22E7A59}"/>
              </a:ext>
            </a:extLst>
          </p:cNvPr>
          <p:cNvSpPr txBox="1"/>
          <p:nvPr/>
        </p:nvSpPr>
        <p:spPr>
          <a:xfrm>
            <a:off x="1463963" y="3198167"/>
            <a:ext cx="9264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/>
              <a:t>„Jede Api Definition ist besser als keine Api Definition“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D29530-E9C0-B0EE-FE3B-C041AD56E203}"/>
              </a:ext>
            </a:extLst>
          </p:cNvPr>
          <p:cNvSpPr txBox="1"/>
          <p:nvPr/>
        </p:nvSpPr>
        <p:spPr>
          <a:xfrm>
            <a:off x="7153563" y="3659832"/>
            <a:ext cx="3477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/>
              <a:t>- Tim Fehrmann, 08.04.2024</a:t>
            </a:r>
          </a:p>
        </p:txBody>
      </p:sp>
      <p:pic>
        <p:nvPicPr>
          <p:cNvPr id="14" name="Graphic 13" descr="Thumbs up sign with solid fill">
            <a:extLst>
              <a:ext uri="{FF2B5EF4-FFF2-40B4-BE49-F238E27FC236}">
                <a16:creationId xmlns:a16="http://schemas.microsoft.com/office/drawing/2014/main" id="{40AB7876-33F7-FFE6-E594-7BE82809D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4183" y="481243"/>
            <a:ext cx="831273" cy="8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30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</p:spTree>
    <p:extLst>
      <p:ext uri="{BB962C8B-B14F-4D97-AF65-F5344CB8AC3E}">
        <p14:creationId xmlns:p14="http://schemas.microsoft.com/office/powerpoint/2010/main" val="2935882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von Hand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Pokemon API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/pokemon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Get all Pokemon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application/json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2141265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 dirty="0"/>
              <a:t>von Hand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E26B10D-D39C-94D0-5C2B-5C428A6589CC}"/>
              </a:ext>
            </a:extLst>
          </p:cNvPr>
          <p:cNvSpPr txBox="1">
            <a:spLocks/>
          </p:cNvSpPr>
          <p:nvPr/>
        </p:nvSpPr>
        <p:spPr>
          <a:xfrm>
            <a:off x="3366824" y="2191390"/>
            <a:ext cx="3047661" cy="479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Annotations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API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/</a:t>
            </a:r>
            <a:r>
              <a:rPr lang="en-US" sz="1400" dirty="0" err="1">
                <a:solidFill>
                  <a:srgbClr val="CC7832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Get all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application/</a:t>
            </a:r>
            <a:r>
              <a:rPr lang="en-US" sz="1400" dirty="0" err="1">
                <a:solidFill>
                  <a:srgbClr val="CC7832"/>
                </a:solidFill>
                <a:effectLst/>
                <a:latin typeface="JetBrains Mono"/>
              </a:rPr>
              <a:t>json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800B3-6734-923B-8EEE-807832D6F328}"/>
              </a:ext>
            </a:extLst>
          </p:cNvPr>
          <p:cNvSpPr txBox="1"/>
          <p:nvPr/>
        </p:nvSpPr>
        <p:spPr>
          <a:xfrm>
            <a:off x="3491346" y="2673453"/>
            <a:ext cx="2798618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@openapi</a:t>
            </a:r>
            <a:b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* /pokemon: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get: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summary: Get all Pokemon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responses: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200: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content: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application/json: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schema: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type: array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items: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  type: string 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*/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3766579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von Hand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E26B10D-D39C-94D0-5C2B-5C428A6589CC}"/>
              </a:ext>
            </a:extLst>
          </p:cNvPr>
          <p:cNvSpPr txBox="1">
            <a:spLocks/>
          </p:cNvSpPr>
          <p:nvPr/>
        </p:nvSpPr>
        <p:spPr>
          <a:xfrm>
            <a:off x="3366824" y="2191390"/>
            <a:ext cx="3047661" cy="479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Annotations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68332D7-B24D-23A3-1408-B192057B1952}"/>
              </a:ext>
            </a:extLst>
          </p:cNvPr>
          <p:cNvSpPr txBox="1">
            <a:spLocks/>
          </p:cNvSpPr>
          <p:nvPr/>
        </p:nvSpPr>
        <p:spPr>
          <a:xfrm>
            <a:off x="6622473" y="2191390"/>
            <a:ext cx="5329382" cy="52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Code &amp; Annotations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Pokemon API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/pokemon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Get all Pokemon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application/json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800B3-6734-923B-8EEE-807832D6F328}"/>
              </a:ext>
            </a:extLst>
          </p:cNvPr>
          <p:cNvSpPr txBox="1"/>
          <p:nvPr/>
        </p:nvSpPr>
        <p:spPr>
          <a:xfrm>
            <a:off x="3491346" y="2673453"/>
            <a:ext cx="2798618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@openapi</a:t>
            </a:r>
            <a:b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* /pokemon: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get: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summary: Get all Pokemon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responses: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200: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content: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application/json: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schema: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type: array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items: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  type: string 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E39579-F762-861E-5A2F-3A618403B667}"/>
              </a:ext>
            </a:extLst>
          </p:cNvPr>
          <p:cNvSpPr txBox="1"/>
          <p:nvPr/>
        </p:nvSpPr>
        <p:spPr>
          <a:xfrm>
            <a:off x="6622473" y="2671210"/>
            <a:ext cx="5329382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HttpGet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]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SwaggerOperationSummary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sz="1400" dirty="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 i="1" dirty="0">
                <a:solidFill>
                  <a:srgbClr val="629755"/>
                </a:solidFill>
                <a:effectLst/>
                <a:latin typeface="JetBrains Mono"/>
              </a:rPr>
              <a:t>Get all </a:t>
            </a:r>
            <a:r>
              <a:rPr lang="en-US" sz="1400" i="1" dirty="0" err="1">
                <a:solidFill>
                  <a:srgbClr val="629755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)]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ActionResult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&lt;List&lt;string&gt;&gt; </a:t>
            </a:r>
            <a:r>
              <a:rPr lang="en-US" sz="1400" dirty="0" err="1">
                <a:solidFill>
                  <a:srgbClr val="FFC66D"/>
                </a:solidFill>
                <a:effectLst/>
                <a:latin typeface="JetBrains Mono"/>
              </a:rPr>
              <a:t>GetPokemon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var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=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pokemonService.</a:t>
            </a:r>
            <a:r>
              <a:rPr lang="en-US" sz="1400" dirty="0" err="1">
                <a:solidFill>
                  <a:srgbClr val="FFC66D"/>
                </a:solidFill>
                <a:latin typeface="JetBrains Mono"/>
              </a:rPr>
              <a:t>GetAll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();</a:t>
            </a:r>
          </a:p>
          <a:p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lang="en-US" sz="1400" dirty="0">
                <a:solidFill>
                  <a:srgbClr val="FFC66D"/>
                </a:solidFill>
                <a:effectLst/>
                <a:latin typeface="JetBrains Mono"/>
              </a:rPr>
              <a:t>Ok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);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1953422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von Hand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E26B10D-D39C-94D0-5C2B-5C428A6589CC}"/>
              </a:ext>
            </a:extLst>
          </p:cNvPr>
          <p:cNvSpPr txBox="1">
            <a:spLocks/>
          </p:cNvSpPr>
          <p:nvPr/>
        </p:nvSpPr>
        <p:spPr>
          <a:xfrm>
            <a:off x="3366824" y="2191390"/>
            <a:ext cx="3047661" cy="479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Annotations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68332D7-B24D-23A3-1408-B192057B1952}"/>
              </a:ext>
            </a:extLst>
          </p:cNvPr>
          <p:cNvSpPr txBox="1">
            <a:spLocks/>
          </p:cNvSpPr>
          <p:nvPr/>
        </p:nvSpPr>
        <p:spPr>
          <a:xfrm>
            <a:off x="6622473" y="2191390"/>
            <a:ext cx="5329382" cy="52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Code &amp; Annotations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Pokemon API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/pokemon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Get all Pokemon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application/json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800B3-6734-923B-8EEE-807832D6F328}"/>
              </a:ext>
            </a:extLst>
          </p:cNvPr>
          <p:cNvSpPr txBox="1"/>
          <p:nvPr/>
        </p:nvSpPr>
        <p:spPr>
          <a:xfrm>
            <a:off x="3491346" y="2673453"/>
            <a:ext cx="2798618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@openapi</a:t>
            </a:r>
            <a:b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* /pokemon: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get: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summary: Get all Pokemon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responses: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200: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content: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application/json: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schema: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type: array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items: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  type: string 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E39579-F762-861E-5A2F-3A618403B667}"/>
              </a:ext>
            </a:extLst>
          </p:cNvPr>
          <p:cNvSpPr txBox="1"/>
          <p:nvPr/>
        </p:nvSpPr>
        <p:spPr>
          <a:xfrm>
            <a:off x="6622473" y="2671210"/>
            <a:ext cx="5329382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[HttpGet]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[SwaggerOperationSummary(</a:t>
            </a:r>
            <a:r>
              <a:rPr lang="en-US" sz="140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Get all Pokemon</a:t>
            </a:r>
            <a:r>
              <a:rPr lang="en-US" sz="140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)]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ActionResult&lt;List&lt;string&gt;&gt; </a:t>
            </a:r>
            <a:r>
              <a:rPr lang="en-US" sz="1400">
                <a:solidFill>
                  <a:srgbClr val="FFC66D"/>
                </a:solidFill>
                <a:effectLst/>
                <a:latin typeface="JetBrains Mono"/>
              </a:rPr>
              <a:t>GetPokemon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var 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pokemon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= 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pokemonService.</a:t>
            </a:r>
            <a:r>
              <a:rPr lang="en-US" sz="1400">
                <a:solidFill>
                  <a:srgbClr val="FFC66D"/>
                </a:solidFill>
                <a:latin typeface="JetBrains Mono"/>
              </a:rPr>
              <a:t>GetAll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();</a:t>
            </a:r>
          </a:p>
          <a:p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lang="en-US" sz="1400">
                <a:solidFill>
                  <a:srgbClr val="FFC66D"/>
                </a:solidFill>
                <a:effectLst/>
                <a:latin typeface="JetBrains Mono"/>
              </a:rPr>
              <a:t>Ok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(pokemon);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23" name="Graphic 22" descr="Gauge with solid fill">
            <a:extLst>
              <a:ext uri="{FF2B5EF4-FFF2-40B4-BE49-F238E27FC236}">
                <a16:creationId xmlns:a16="http://schemas.microsoft.com/office/drawing/2014/main" id="{7C8D5999-DF15-CACA-BAF1-DF33AA049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4201" y="1345647"/>
            <a:ext cx="914400" cy="914400"/>
          </a:xfrm>
          <a:prstGeom prst="rect">
            <a:avLst/>
          </a:prstGeom>
        </p:spPr>
      </p:pic>
      <p:pic>
        <p:nvPicPr>
          <p:cNvPr id="25" name="Graphic 24" descr="Speedometer Middle with solid fill">
            <a:extLst>
              <a:ext uri="{FF2B5EF4-FFF2-40B4-BE49-F238E27FC236}">
                <a16:creationId xmlns:a16="http://schemas.microsoft.com/office/drawing/2014/main" id="{F2479A04-5640-1692-75D7-EEF6C600E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3455" y="1345647"/>
            <a:ext cx="914400" cy="914400"/>
          </a:xfrm>
          <a:prstGeom prst="rect">
            <a:avLst/>
          </a:prstGeom>
        </p:spPr>
      </p:pic>
      <p:pic>
        <p:nvPicPr>
          <p:cNvPr id="27" name="Graphic 26" descr="Speedometer Low with solid fill">
            <a:extLst>
              <a:ext uri="{FF2B5EF4-FFF2-40B4-BE49-F238E27FC236}">
                <a16:creationId xmlns:a16="http://schemas.microsoft.com/office/drawing/2014/main" id="{BA04AA2B-DA71-1BB2-9494-12CB49AD5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0737" y="1345647"/>
            <a:ext cx="914400" cy="914400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5A91729-191A-D56F-E617-1D515EC833B3}"/>
              </a:ext>
            </a:extLst>
          </p:cNvPr>
          <p:cNvSpPr txBox="1">
            <a:spLocks/>
          </p:cNvSpPr>
          <p:nvPr/>
        </p:nvSpPr>
        <p:spPr>
          <a:xfrm>
            <a:off x="126741" y="1688419"/>
            <a:ext cx="1015741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/>
              <a:t>Speed: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3626192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unsere Api generiert?</a:t>
            </a:r>
          </a:p>
        </p:txBody>
      </p:sp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80EEC60E-61E2-15EF-7BC9-59FEC42A4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2694" y="2134371"/>
            <a:ext cx="914400" cy="9144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1E82382-2DE4-C8A0-6CA7-048502CC039A}"/>
              </a:ext>
            </a:extLst>
          </p:cNvPr>
          <p:cNvSpPr txBox="1">
            <a:spLocks/>
          </p:cNvSpPr>
          <p:nvPr/>
        </p:nvSpPr>
        <p:spPr>
          <a:xfrm>
            <a:off x="2201691" y="2855589"/>
            <a:ext cx="1856405" cy="914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Backend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Code</a:t>
            </a:r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5D4AF272-1FF9-0D8E-920E-029431889A3D}"/>
              </a:ext>
            </a:extLst>
          </p:cNvPr>
          <p:cNvSpPr/>
          <p:nvPr/>
        </p:nvSpPr>
        <p:spPr>
          <a:xfrm>
            <a:off x="3923012" y="2144670"/>
            <a:ext cx="801832" cy="801832"/>
          </a:xfrm>
          <a:prstGeom prst="mathPlu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quals 23">
            <a:extLst>
              <a:ext uri="{FF2B5EF4-FFF2-40B4-BE49-F238E27FC236}">
                <a16:creationId xmlns:a16="http://schemas.microsoft.com/office/drawing/2014/main" id="{CB66D6B5-4318-715A-60AE-6DC0314C8BB4}"/>
              </a:ext>
            </a:extLst>
          </p:cNvPr>
          <p:cNvSpPr/>
          <p:nvPr/>
        </p:nvSpPr>
        <p:spPr>
          <a:xfrm>
            <a:off x="6515936" y="2153291"/>
            <a:ext cx="815525" cy="815525"/>
          </a:xfrm>
          <a:prstGeom prst="mathEqual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174" name="Picture 6" descr="OAI/OpenAPI-Specification · GitHub">
            <a:extLst>
              <a:ext uri="{FF2B5EF4-FFF2-40B4-BE49-F238E27FC236}">
                <a16:creationId xmlns:a16="http://schemas.microsoft.com/office/drawing/2014/main" id="{04E6D1B6-AF02-DA61-E680-1E8515527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749" y="2450560"/>
            <a:ext cx="404614" cy="4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Paper with solid fill">
            <a:extLst>
              <a:ext uri="{FF2B5EF4-FFF2-40B4-BE49-F238E27FC236}">
                <a16:creationId xmlns:a16="http://schemas.microsoft.com/office/drawing/2014/main" id="{AB62FED0-0372-29BE-A5CE-A1ED72816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4498" y="2111675"/>
            <a:ext cx="914400" cy="914400"/>
          </a:xfrm>
          <a:prstGeom prst="rect">
            <a:avLst/>
          </a:prstGeom>
        </p:spPr>
      </p:pic>
      <p:pic>
        <p:nvPicPr>
          <p:cNvPr id="7176" name="Picture 8" descr="Swagger (software) - Wikipedia">
            <a:extLst>
              <a:ext uri="{FF2B5EF4-FFF2-40B4-BE49-F238E27FC236}">
                <a16:creationId xmlns:a16="http://schemas.microsoft.com/office/drawing/2014/main" id="{9C90F52D-4428-2964-35C4-8782DA12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25" y="2103852"/>
            <a:ext cx="914401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04F35CC-F278-99F8-622D-0FCB18950E48}"/>
              </a:ext>
            </a:extLst>
          </p:cNvPr>
          <p:cNvSpPr txBox="1">
            <a:spLocks/>
          </p:cNvSpPr>
          <p:nvPr/>
        </p:nvSpPr>
        <p:spPr>
          <a:xfrm>
            <a:off x="4360504" y="3002249"/>
            <a:ext cx="224104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9BE33C5-6CE1-F34F-C942-2E6D80A71361}"/>
              </a:ext>
            </a:extLst>
          </p:cNvPr>
          <p:cNvSpPr txBox="1">
            <a:spLocks/>
          </p:cNvSpPr>
          <p:nvPr/>
        </p:nvSpPr>
        <p:spPr>
          <a:xfrm>
            <a:off x="7439545" y="3000420"/>
            <a:ext cx="2684306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Swagger.json</a:t>
            </a:r>
          </a:p>
        </p:txBody>
      </p:sp>
    </p:spTree>
    <p:extLst>
      <p:ext uri="{BB962C8B-B14F-4D97-AF65-F5344CB8AC3E}">
        <p14:creationId xmlns:p14="http://schemas.microsoft.com/office/powerpoint/2010/main" val="289583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78DF1-CFDE-4416-6BE1-274992E4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995405-68DF-F027-C948-F51DABF96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Projektvorstellung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Css-modules vs styled-components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Api-Generierung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Global State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React Hooks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305840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unsere Api generiert?</a:t>
            </a:r>
          </a:p>
        </p:txBody>
      </p:sp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80EEC60E-61E2-15EF-7BC9-59FEC42A4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2694" y="2134371"/>
            <a:ext cx="914400" cy="914400"/>
          </a:xfrm>
          <a:prstGeom prst="rect">
            <a:avLst/>
          </a:prstGeom>
        </p:spPr>
      </p:pic>
      <p:pic>
        <p:nvPicPr>
          <p:cNvPr id="10" name="Graphic 9" descr="Gears with solid fill">
            <a:extLst>
              <a:ext uri="{FF2B5EF4-FFF2-40B4-BE49-F238E27FC236}">
                <a16:creationId xmlns:a16="http://schemas.microsoft.com/office/drawing/2014/main" id="{7CC9F7D0-F0EA-8BA8-FC31-8B55B0FF7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24498" y="4141020"/>
            <a:ext cx="914400" cy="9144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A80BC2-17A8-B551-1DAB-78C0CD59A08F}"/>
              </a:ext>
            </a:extLst>
          </p:cNvPr>
          <p:cNvSpPr txBox="1">
            <a:spLocks/>
          </p:cNvSpPr>
          <p:nvPr/>
        </p:nvSpPr>
        <p:spPr>
          <a:xfrm>
            <a:off x="7409836" y="5055418"/>
            <a:ext cx="2944127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Http-Client Api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1E82382-2DE4-C8A0-6CA7-048502CC039A}"/>
              </a:ext>
            </a:extLst>
          </p:cNvPr>
          <p:cNvSpPr txBox="1">
            <a:spLocks/>
          </p:cNvSpPr>
          <p:nvPr/>
        </p:nvSpPr>
        <p:spPr>
          <a:xfrm>
            <a:off x="2201691" y="2855589"/>
            <a:ext cx="1856405" cy="914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Backend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Code</a:t>
            </a:r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5D4AF272-1FF9-0D8E-920E-029431889A3D}"/>
              </a:ext>
            </a:extLst>
          </p:cNvPr>
          <p:cNvSpPr/>
          <p:nvPr/>
        </p:nvSpPr>
        <p:spPr>
          <a:xfrm>
            <a:off x="3923012" y="2144670"/>
            <a:ext cx="801832" cy="801832"/>
          </a:xfrm>
          <a:prstGeom prst="mathPlu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quals 23">
            <a:extLst>
              <a:ext uri="{FF2B5EF4-FFF2-40B4-BE49-F238E27FC236}">
                <a16:creationId xmlns:a16="http://schemas.microsoft.com/office/drawing/2014/main" id="{CB66D6B5-4318-715A-60AE-6DC0314C8BB4}"/>
              </a:ext>
            </a:extLst>
          </p:cNvPr>
          <p:cNvSpPr/>
          <p:nvPr/>
        </p:nvSpPr>
        <p:spPr>
          <a:xfrm>
            <a:off x="6515936" y="2153291"/>
            <a:ext cx="815525" cy="815525"/>
          </a:xfrm>
          <a:prstGeom prst="mathEqual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174" name="Picture 6" descr="OAI/OpenAPI-Specification · GitHub">
            <a:extLst>
              <a:ext uri="{FF2B5EF4-FFF2-40B4-BE49-F238E27FC236}">
                <a16:creationId xmlns:a16="http://schemas.microsoft.com/office/drawing/2014/main" id="{04E6D1B6-AF02-DA61-E680-1E8515527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749" y="2450560"/>
            <a:ext cx="404614" cy="4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Paper with solid fill">
            <a:extLst>
              <a:ext uri="{FF2B5EF4-FFF2-40B4-BE49-F238E27FC236}">
                <a16:creationId xmlns:a16="http://schemas.microsoft.com/office/drawing/2014/main" id="{AB62FED0-0372-29BE-A5CE-A1ED728167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24498" y="2111675"/>
            <a:ext cx="914400" cy="914400"/>
          </a:xfrm>
          <a:prstGeom prst="rect">
            <a:avLst/>
          </a:prstGeom>
        </p:spPr>
      </p:pic>
      <p:pic>
        <p:nvPicPr>
          <p:cNvPr id="7176" name="Picture 8" descr="Swagger (software) - Wikipedia">
            <a:extLst>
              <a:ext uri="{FF2B5EF4-FFF2-40B4-BE49-F238E27FC236}">
                <a16:creationId xmlns:a16="http://schemas.microsoft.com/office/drawing/2014/main" id="{9C90F52D-4428-2964-35C4-8782DA12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25" y="2103852"/>
            <a:ext cx="914401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04F35CC-F278-99F8-622D-0FCB18950E48}"/>
              </a:ext>
            </a:extLst>
          </p:cNvPr>
          <p:cNvSpPr txBox="1">
            <a:spLocks/>
          </p:cNvSpPr>
          <p:nvPr/>
        </p:nvSpPr>
        <p:spPr>
          <a:xfrm>
            <a:off x="4360504" y="3002249"/>
            <a:ext cx="224104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9BE33C5-6CE1-F34F-C942-2E6D80A71361}"/>
              </a:ext>
            </a:extLst>
          </p:cNvPr>
          <p:cNvSpPr txBox="1">
            <a:spLocks/>
          </p:cNvSpPr>
          <p:nvPr/>
        </p:nvSpPr>
        <p:spPr>
          <a:xfrm>
            <a:off x="7439545" y="3000420"/>
            <a:ext cx="2684306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Swagger.json</a:t>
            </a:r>
          </a:p>
        </p:txBody>
      </p:sp>
      <p:pic>
        <p:nvPicPr>
          <p:cNvPr id="7178" name="Picture 10" descr="Simplifying API Requests in React with ...">
            <a:extLst>
              <a:ext uri="{FF2B5EF4-FFF2-40B4-BE49-F238E27FC236}">
                <a16:creationId xmlns:a16="http://schemas.microsoft.com/office/drawing/2014/main" id="{4C5B5C6C-9BB0-7051-B718-9B444F14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766" y="4112160"/>
            <a:ext cx="960328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7FE94F3-F16D-9DAF-01EE-D8B553405A98}"/>
              </a:ext>
            </a:extLst>
          </p:cNvPr>
          <p:cNvSpPr txBox="1">
            <a:spLocks/>
          </p:cNvSpPr>
          <p:nvPr/>
        </p:nvSpPr>
        <p:spPr>
          <a:xfrm>
            <a:off x="2106568" y="5014461"/>
            <a:ext cx="2000723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/>
              <a:t>Rtk-query</a:t>
            </a:r>
          </a:p>
        </p:txBody>
      </p:sp>
      <p:sp>
        <p:nvSpPr>
          <p:cNvPr id="37" name="Plus Sign 36">
            <a:extLst>
              <a:ext uri="{FF2B5EF4-FFF2-40B4-BE49-F238E27FC236}">
                <a16:creationId xmlns:a16="http://schemas.microsoft.com/office/drawing/2014/main" id="{6405A5BD-FF4B-4D25-4860-D5E76EB1661B}"/>
              </a:ext>
            </a:extLst>
          </p:cNvPr>
          <p:cNvSpPr/>
          <p:nvPr/>
        </p:nvSpPr>
        <p:spPr>
          <a:xfrm>
            <a:off x="3926090" y="4202174"/>
            <a:ext cx="801832" cy="801832"/>
          </a:xfrm>
          <a:prstGeom prst="mathPlu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quals 37">
            <a:extLst>
              <a:ext uri="{FF2B5EF4-FFF2-40B4-BE49-F238E27FC236}">
                <a16:creationId xmlns:a16="http://schemas.microsoft.com/office/drawing/2014/main" id="{74FE25BB-6882-915D-1506-3C1C249DD61C}"/>
              </a:ext>
            </a:extLst>
          </p:cNvPr>
          <p:cNvSpPr/>
          <p:nvPr/>
        </p:nvSpPr>
        <p:spPr>
          <a:xfrm>
            <a:off x="6507923" y="4189741"/>
            <a:ext cx="815525" cy="815525"/>
          </a:xfrm>
          <a:prstGeom prst="mathEqual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39" name="Picture 6" descr="OAI/OpenAPI-Specification · GitHub">
            <a:extLst>
              <a:ext uri="{FF2B5EF4-FFF2-40B4-BE49-F238E27FC236}">
                <a16:creationId xmlns:a16="http://schemas.microsoft.com/office/drawing/2014/main" id="{97BA26C9-99DC-0268-CBD5-B5833F7D0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039" y="4505558"/>
            <a:ext cx="404614" cy="4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c 39" descr="Paper with solid fill">
            <a:extLst>
              <a:ext uri="{FF2B5EF4-FFF2-40B4-BE49-F238E27FC236}">
                <a16:creationId xmlns:a16="http://schemas.microsoft.com/office/drawing/2014/main" id="{41C7D0A3-A3D9-8CD1-144F-81378E6861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68788" y="4166673"/>
            <a:ext cx="914400" cy="914400"/>
          </a:xfrm>
          <a:prstGeom prst="rect">
            <a:avLst/>
          </a:prstGeom>
        </p:spPr>
      </p:pic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AE0B439-7088-9085-E106-335B5DDCEF26}"/>
              </a:ext>
            </a:extLst>
          </p:cNvPr>
          <p:cNvSpPr txBox="1">
            <a:spLocks/>
          </p:cNvSpPr>
          <p:nvPr/>
        </p:nvSpPr>
        <p:spPr>
          <a:xfrm>
            <a:off x="4183835" y="5055418"/>
            <a:ext cx="2684306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Swagger.json</a:t>
            </a:r>
          </a:p>
        </p:txBody>
      </p:sp>
    </p:spTree>
    <p:extLst>
      <p:ext uri="{BB962C8B-B14F-4D97-AF65-F5344CB8AC3E}">
        <p14:creationId xmlns:p14="http://schemas.microsoft.com/office/powerpoint/2010/main" val="763002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emptyApi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‘pokemonApi’</a:t>
            </a:r>
            <a:r>
              <a:rPr lang="en-US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</p:spTree>
    <p:extLst>
      <p:ext uri="{BB962C8B-B14F-4D97-AF65-F5344CB8AC3E}">
        <p14:creationId xmlns:p14="http://schemas.microsoft.com/office/powerpoint/2010/main" val="4168269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emptyApi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‘pokemonApi’</a:t>
            </a:r>
            <a:r>
              <a:rPr lang="en-US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D6C9F-0C3C-CB98-6B27-3030BBBB72E3}"/>
              </a:ext>
            </a:extLst>
          </p:cNvPr>
          <p:cNvSpPr txBox="1"/>
          <p:nvPr/>
        </p:nvSpPr>
        <p:spPr>
          <a:xfrm>
            <a:off x="487219" y="4461550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config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ConfigFile =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schemaFile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'http://localhost:3000/swagger.json’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'./emptyApi.ts'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apiImport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'emptyApi'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outputFile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'./rawApi.ts'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exportName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'rawApi'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4100945" y="6229522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config.ts</a:t>
            </a:r>
          </a:p>
        </p:txBody>
      </p:sp>
    </p:spTree>
    <p:extLst>
      <p:ext uri="{BB962C8B-B14F-4D97-AF65-F5344CB8AC3E}">
        <p14:creationId xmlns:p14="http://schemas.microsoft.com/office/powerpoint/2010/main" val="405561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emptyApi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‘pokemonApi’</a:t>
            </a:r>
            <a:r>
              <a:rPr lang="en-US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D6C9F-0C3C-CB98-6B27-3030BBBB72E3}"/>
              </a:ext>
            </a:extLst>
          </p:cNvPr>
          <p:cNvSpPr txBox="1"/>
          <p:nvPr/>
        </p:nvSpPr>
        <p:spPr>
          <a:xfrm>
            <a:off x="487219" y="4461550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config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ConfigFile =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schemaFile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'http://localhost:3000/swagger.json’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'./emptyApi.ts'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apiImport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'emptyApi'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outputFile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'./rawApi.ts'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exportName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'rawApi'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A3CD60D-2205-1451-EE38-AF8E6BE1E628}"/>
              </a:ext>
            </a:extLst>
          </p:cNvPr>
          <p:cNvSpPr txBox="1">
            <a:spLocks/>
          </p:cNvSpPr>
          <p:nvPr/>
        </p:nvSpPr>
        <p:spPr>
          <a:xfrm>
            <a:off x="6345011" y="1529691"/>
            <a:ext cx="5411391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Console Command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4D90D-E4D0-9F19-C424-4EDADC80847B}"/>
              </a:ext>
            </a:extLst>
          </p:cNvPr>
          <p:cNvSpPr txBox="1"/>
          <p:nvPr/>
        </p:nvSpPr>
        <p:spPr>
          <a:xfrm>
            <a:off x="6239988" y="1948524"/>
            <a:ext cx="55164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"codegen"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"npx @rtk-query/codegen-openapi ./config.ts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4100945" y="6229522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config.ts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9F7D752-C5E0-BDE7-5489-3A150EB86500}"/>
              </a:ext>
            </a:extLst>
          </p:cNvPr>
          <p:cNvSpPr txBox="1">
            <a:spLocks/>
          </p:cNvSpPr>
          <p:nvPr/>
        </p:nvSpPr>
        <p:spPr>
          <a:xfrm>
            <a:off x="10407317" y="2321221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package.json</a:t>
            </a:r>
          </a:p>
        </p:txBody>
      </p:sp>
      <p:pic>
        <p:nvPicPr>
          <p:cNvPr id="35" name="Graphic 34" descr="Cmd Terminal with solid fill">
            <a:extLst>
              <a:ext uri="{FF2B5EF4-FFF2-40B4-BE49-F238E27FC236}">
                <a16:creationId xmlns:a16="http://schemas.microsoft.com/office/drawing/2014/main" id="{DB8F86F8-AC2A-116F-C6CF-B678D07DA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3808" y="2627476"/>
            <a:ext cx="586338" cy="5863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79CF2C-3472-F0BE-ECEC-7C97638A1D5C}"/>
              </a:ext>
            </a:extLst>
          </p:cNvPr>
          <p:cNvSpPr txBox="1"/>
          <p:nvPr/>
        </p:nvSpPr>
        <p:spPr>
          <a:xfrm>
            <a:off x="6780146" y="2743736"/>
            <a:ext cx="351839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>
                <a:solidFill>
                  <a:srgbClr val="FFC66D"/>
                </a:solidFill>
                <a:latin typeface="JetBrains Mono"/>
              </a:rPr>
              <a:t> </a:t>
            </a:r>
            <a:r>
              <a:rPr lang="en-US">
                <a:solidFill>
                  <a:srgbClr val="A9B7C6"/>
                </a:solidFill>
                <a:latin typeface="JetBrains Mono"/>
              </a:rPr>
              <a:t>\frontend&gt; </a:t>
            </a:r>
            <a:r>
              <a:rPr lang="de-DE">
                <a:solidFill>
                  <a:srgbClr val="FFC66D"/>
                </a:solidFill>
                <a:latin typeface="JetBrains Mono"/>
              </a:rPr>
              <a:t>yarn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codegen</a:t>
            </a:r>
            <a:endParaRPr lang="de-DE">
              <a:solidFill>
                <a:srgbClr val="FFC66D"/>
              </a:solidFill>
              <a:latin typeface="JetBrains Mono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9366985-7FC1-C186-26C4-39B230B2057B}"/>
              </a:ext>
            </a:extLst>
          </p:cNvPr>
          <p:cNvSpPr txBox="1">
            <a:spLocks/>
          </p:cNvSpPr>
          <p:nvPr/>
        </p:nvSpPr>
        <p:spPr>
          <a:xfrm>
            <a:off x="8998194" y="2900088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2654499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emptyApi</a:t>
            </a:r>
            <a:r>
              <a:rPr lang="en-US" b="1" i="1" dirty="0"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‘</a:t>
            </a:r>
            <a:r>
              <a:rPr lang="en-US" dirty="0" err="1">
                <a:solidFill>
                  <a:srgbClr val="6A8759"/>
                </a:solidFill>
                <a:effectLst/>
                <a:latin typeface="JetBrains Mono"/>
              </a:rPr>
              <a:t>pokemonApi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’</a:t>
            </a:r>
            <a:r>
              <a:rPr lang="en-US" dirty="0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 dirty="0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 dirty="0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D6C9F-0C3C-CB98-6B27-3030BBBB72E3}"/>
              </a:ext>
            </a:extLst>
          </p:cNvPr>
          <p:cNvSpPr txBox="1"/>
          <p:nvPr/>
        </p:nvSpPr>
        <p:spPr>
          <a:xfrm>
            <a:off x="487219" y="4461550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config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ConfigFile =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schemaFile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'http://localhost:3000/swagger.json’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'./emptyApi.ts'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apiImport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'emptyApi'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outputFile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'./rawApi.ts'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exportName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'rawApi'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7885D7-AEB5-E8CA-B1B7-FC0ABDCBF70F}"/>
              </a:ext>
            </a:extLst>
          </p:cNvPr>
          <p:cNvSpPr txBox="1"/>
          <p:nvPr/>
        </p:nvSpPr>
        <p:spPr>
          <a:xfrm>
            <a:off x="6239989" y="3898603"/>
            <a:ext cx="551641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injectedRtkApi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api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injectEndpoints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(build) =&gt; 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getPokemon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build.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string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[]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 void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&gt;({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dirty="0">
                <a:solidFill>
                  <a:srgbClr val="FFC66D"/>
                </a:solidFill>
                <a:effectLst/>
                <a:latin typeface="JetBrains Mono"/>
              </a:rPr>
              <a:t>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() =&gt; ({ </a:t>
            </a:r>
            <a:r>
              <a:rPr lang="en-US" dirty="0">
                <a:solidFill>
                  <a:srgbClr val="9876AA"/>
                </a:solidFill>
                <a:effectLst/>
                <a:latin typeface="JetBrains Mono"/>
              </a:rPr>
              <a:t>url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'/</a:t>
            </a:r>
            <a:r>
              <a:rPr lang="en-US" dirty="0" err="1">
                <a:solidFill>
                  <a:srgbClr val="6A8759"/>
                </a:solidFill>
                <a:effectLst/>
                <a:latin typeface="JetBrains Mono"/>
              </a:rPr>
              <a:t>pokemon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'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 dirty="0">
              <a:solidFill>
                <a:srgbClr val="CC7832"/>
              </a:solidFill>
              <a:latin typeface="JetBrains Mono"/>
            </a:endParaRPr>
          </a:p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useGetPokemonQuery</a:t>
            </a:r>
            <a:r>
              <a:rPr lang="en-US" b="1" i="1" dirty="0"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 =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injectedRtkApi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A3CD60D-2205-1451-EE38-AF8E6BE1E628}"/>
              </a:ext>
            </a:extLst>
          </p:cNvPr>
          <p:cNvSpPr txBox="1">
            <a:spLocks/>
          </p:cNvSpPr>
          <p:nvPr/>
        </p:nvSpPr>
        <p:spPr>
          <a:xfrm>
            <a:off x="6345011" y="1529691"/>
            <a:ext cx="5411391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Console Command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4D90D-E4D0-9F19-C424-4EDADC80847B}"/>
              </a:ext>
            </a:extLst>
          </p:cNvPr>
          <p:cNvSpPr txBox="1"/>
          <p:nvPr/>
        </p:nvSpPr>
        <p:spPr>
          <a:xfrm>
            <a:off x="6239988" y="1948524"/>
            <a:ext cx="55164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"codegen"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"npx @rtk-query/codegen-openapi ./config.ts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4100945" y="6229522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config.ts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9F7D752-C5E0-BDE7-5489-3A150EB86500}"/>
              </a:ext>
            </a:extLst>
          </p:cNvPr>
          <p:cNvSpPr txBox="1">
            <a:spLocks/>
          </p:cNvSpPr>
          <p:nvPr/>
        </p:nvSpPr>
        <p:spPr>
          <a:xfrm>
            <a:off x="10347280" y="2321221"/>
            <a:ext cx="1409123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package.json</a:t>
            </a:r>
          </a:p>
        </p:txBody>
      </p:sp>
      <p:pic>
        <p:nvPicPr>
          <p:cNvPr id="35" name="Graphic 34" descr="Cmd Terminal with solid fill">
            <a:extLst>
              <a:ext uri="{FF2B5EF4-FFF2-40B4-BE49-F238E27FC236}">
                <a16:creationId xmlns:a16="http://schemas.microsoft.com/office/drawing/2014/main" id="{DB8F86F8-AC2A-116F-C6CF-B678D07DA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3808" y="2627476"/>
            <a:ext cx="586338" cy="5863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79CF2C-3472-F0BE-ECEC-7C97638A1D5C}"/>
              </a:ext>
            </a:extLst>
          </p:cNvPr>
          <p:cNvSpPr txBox="1"/>
          <p:nvPr/>
        </p:nvSpPr>
        <p:spPr>
          <a:xfrm>
            <a:off x="6780146" y="2743736"/>
            <a:ext cx="351839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>
                <a:solidFill>
                  <a:srgbClr val="FFC66D"/>
                </a:solidFill>
                <a:latin typeface="JetBrains Mono"/>
              </a:rPr>
              <a:t> </a:t>
            </a:r>
            <a:r>
              <a:rPr lang="en-US">
                <a:solidFill>
                  <a:srgbClr val="A9B7C6"/>
                </a:solidFill>
                <a:latin typeface="JetBrains Mono"/>
              </a:rPr>
              <a:t>\frontend&gt; </a:t>
            </a:r>
            <a:r>
              <a:rPr lang="de-DE">
                <a:solidFill>
                  <a:srgbClr val="FFC66D"/>
                </a:solidFill>
                <a:latin typeface="JetBrains Mono"/>
              </a:rPr>
              <a:t>yarn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codegen</a:t>
            </a:r>
            <a:endParaRPr lang="de-DE">
              <a:solidFill>
                <a:srgbClr val="FFC66D"/>
              </a:solidFill>
              <a:latin typeface="JetBrains Mono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9366985-7FC1-C186-26C4-39B230B2057B}"/>
              </a:ext>
            </a:extLst>
          </p:cNvPr>
          <p:cNvSpPr txBox="1">
            <a:spLocks/>
          </p:cNvSpPr>
          <p:nvPr/>
        </p:nvSpPr>
        <p:spPr>
          <a:xfrm>
            <a:off x="8998194" y="2900088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terminal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FE9CF37-9EF7-4724-E661-9AFC3728427F}"/>
              </a:ext>
            </a:extLst>
          </p:cNvPr>
          <p:cNvSpPr txBox="1">
            <a:spLocks/>
          </p:cNvSpPr>
          <p:nvPr/>
        </p:nvSpPr>
        <p:spPr>
          <a:xfrm>
            <a:off x="9063757" y="6211050"/>
            <a:ext cx="2692645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pokemonApi.ts</a:t>
            </a: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632573F5-BD8B-B527-CE59-01228A5045F3}"/>
              </a:ext>
            </a:extLst>
          </p:cNvPr>
          <p:cNvSpPr/>
          <p:nvPr/>
        </p:nvSpPr>
        <p:spPr>
          <a:xfrm rot="5400000">
            <a:off x="10471632" y="2743544"/>
            <a:ext cx="889433" cy="1018066"/>
          </a:xfrm>
          <a:prstGeom prst="bentArrow">
            <a:avLst>
              <a:gd name="adj1" fmla="val 25000"/>
              <a:gd name="adj2" fmla="val 21600"/>
              <a:gd name="adj3" fmla="val 25000"/>
              <a:gd name="adj4" fmla="val 9805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EF06AC-50D6-A2F8-3A41-409563DB4AB9}"/>
              </a:ext>
            </a:extLst>
          </p:cNvPr>
          <p:cNvSpPr txBox="1"/>
          <p:nvPr/>
        </p:nvSpPr>
        <p:spPr>
          <a:xfrm>
            <a:off x="10347280" y="2752701"/>
            <a:ext cx="1050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effectLst/>
                <a:latin typeface="JetBrains Mono"/>
              </a:rPr>
              <a:t>generate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6DDE4AD-FBC4-78A3-DB3B-3C6F1EC05AF9}"/>
              </a:ext>
            </a:extLst>
          </p:cNvPr>
          <p:cNvSpPr txBox="1">
            <a:spLocks/>
          </p:cNvSpPr>
          <p:nvPr/>
        </p:nvSpPr>
        <p:spPr>
          <a:xfrm>
            <a:off x="6239988" y="3468674"/>
            <a:ext cx="5516414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Generated  Api</a:t>
            </a:r>
          </a:p>
        </p:txBody>
      </p:sp>
    </p:spTree>
    <p:extLst>
      <p:ext uri="{BB962C8B-B14F-4D97-AF65-F5344CB8AC3E}">
        <p14:creationId xmlns:p14="http://schemas.microsoft.com/office/powerpoint/2010/main" val="4094590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Nutzung von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049" y="658634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F41E1D09-7B47-0425-D6B5-516390773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1408" y="2898990"/>
            <a:ext cx="7949184" cy="17543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Mutation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[createTrain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solidFill>
                  <a:srgbClr val="A9B7C6"/>
                </a:solidFill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isLoading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createTrainIsLoading,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// error can be handled in useEffect() or Middleware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A9B7C6"/>
                </a:solidFill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error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createTrainError,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}] = </a:t>
            </a:r>
            <a:r>
              <a:rPr kumimoji="0" lang="en-US" altLang="en-US" b="1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useCreateTrainMutation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CB42877-6BE0-C759-81CC-2578A3661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1408" y="1693753"/>
            <a:ext cx="7949184" cy="9233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Query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lang="en-US" altLang="en-US">
                <a:solidFill>
                  <a:srgbClr val="A9B7C6"/>
                </a:solidFill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getTrainsData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isLoading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getTrainsIsLoading</a:t>
            </a:r>
            <a:r>
              <a:rPr lang="en-US" altLang="en-US">
                <a:solidFill>
                  <a:srgbClr val="CC7832"/>
                </a:solidFill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= </a:t>
            </a:r>
            <a:r>
              <a:rPr kumimoji="0" lang="en-US" altLang="en-US" b="1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useGetTrainsQuery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trains =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getTrainsData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?? []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557F2941-CA93-DDA9-4497-A43D157A3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1408" y="4935223"/>
            <a:ext cx="4368312" cy="9233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handleCreateTrain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(train: ITrain) =&gt;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createTrain({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body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train })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Arrow: U-Turn 18">
            <a:extLst>
              <a:ext uri="{FF2B5EF4-FFF2-40B4-BE49-F238E27FC236}">
                <a16:creationId xmlns:a16="http://schemas.microsoft.com/office/drawing/2014/main" id="{35C504DE-F53A-7B94-BAA3-D5EC87005E72}"/>
              </a:ext>
            </a:extLst>
          </p:cNvPr>
          <p:cNvSpPr/>
          <p:nvPr/>
        </p:nvSpPr>
        <p:spPr>
          <a:xfrm rot="16200000">
            <a:off x="421987" y="3875691"/>
            <a:ext cx="2292697" cy="905537"/>
          </a:xfrm>
          <a:prstGeom prst="uturnArrow">
            <a:avLst>
              <a:gd name="adj1" fmla="val 34088"/>
              <a:gd name="adj2" fmla="val 25000"/>
              <a:gd name="adj3" fmla="val 24133"/>
              <a:gd name="adj4" fmla="val 15027"/>
              <a:gd name="adj5" fmla="val 10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A69F2-5A3B-D452-B124-1F396F6C184F}"/>
              </a:ext>
            </a:extLst>
          </p:cNvPr>
          <p:cNvSpPr txBox="1">
            <a:spLocks/>
          </p:cNvSpPr>
          <p:nvPr/>
        </p:nvSpPr>
        <p:spPr>
          <a:xfrm rot="5400000">
            <a:off x="444862" y="4152960"/>
            <a:ext cx="1577898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>
                <a:solidFill>
                  <a:schemeClr val="bg1"/>
                </a:solidFill>
              </a:rPr>
              <a:t>trigger</a:t>
            </a:r>
          </a:p>
        </p:txBody>
      </p:sp>
    </p:spTree>
    <p:extLst>
      <p:ext uri="{BB962C8B-B14F-4D97-AF65-F5344CB8AC3E}">
        <p14:creationId xmlns:p14="http://schemas.microsoft.com/office/powerpoint/2010/main" val="3724287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Aufgaben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57" y="658634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53BCDE-0670-20CF-3747-CC8DBBB5066A}"/>
              </a:ext>
            </a:extLst>
          </p:cNvPr>
          <p:cNvSpPr txBox="1"/>
          <p:nvPr/>
        </p:nvSpPr>
        <p:spPr>
          <a:xfrm>
            <a:off x="1465592" y="2616882"/>
            <a:ext cx="908586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"ToDo 1.1"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"Run command below"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B5E8F1-FB50-3D3E-C511-633A89A83827}"/>
              </a:ext>
            </a:extLst>
          </p:cNvPr>
          <p:cNvSpPr txBox="1"/>
          <p:nvPr/>
        </p:nvSpPr>
        <p:spPr>
          <a:xfrm>
            <a:off x="1465590" y="3344314"/>
            <a:ext cx="908586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1.2 Import and use login-mutation from generated pokemonApi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CBC43C-8AEC-E960-A660-8A40D761E34E}"/>
              </a:ext>
            </a:extLst>
          </p:cNvPr>
          <p:cNvSpPr txBox="1"/>
          <p:nvPr/>
        </p:nvSpPr>
        <p:spPr>
          <a:xfrm>
            <a:off x="1465588" y="4058562"/>
            <a:ext cx="908586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{</a:t>
            </a:r>
            <a:r>
              <a:rPr lang="en-US">
                <a:solidFill>
                  <a:srgbClr val="808080"/>
                </a:solidFill>
                <a:effectLst/>
                <a:highlight>
                  <a:srgbClr val="2B2B2B"/>
                </a:highlight>
                <a:latin typeface="JetBrains Mono"/>
              </a:rPr>
              <a:t>/* </a:t>
            </a:r>
            <a:r>
              <a:rPr lang="en-US" i="1">
                <a:solidFill>
                  <a:srgbClr val="A8C023"/>
                </a:solidFill>
                <a:effectLst/>
                <a:highlight>
                  <a:srgbClr val="2B2B2B"/>
                </a:highlight>
                <a:latin typeface="JetBrains Mono"/>
              </a:rPr>
              <a:t>ToDo 1.3 Add ResponsiveLoadingBackdrop when login-mutation isLoading </a:t>
            </a:r>
            <a:r>
              <a:rPr lang="en-US">
                <a:solidFill>
                  <a:srgbClr val="808080"/>
                </a:solidFill>
                <a:effectLst/>
                <a:highlight>
                  <a:srgbClr val="2B2B2B"/>
                </a:highlight>
                <a:latin typeface="JetBrains Mono"/>
              </a:rPr>
              <a:t>*/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981985-68A6-520F-D7EA-4CE2C076619B}"/>
              </a:ext>
            </a:extLst>
          </p:cNvPr>
          <p:cNvSpPr txBox="1"/>
          <p:nvPr/>
        </p:nvSpPr>
        <p:spPr>
          <a:xfrm>
            <a:off x="1465592" y="4797226"/>
            <a:ext cx="908586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1.4 Run login-mutation with credentials in body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1DA61-AA78-F3DE-E46C-8AEA217AE6E5}"/>
              </a:ext>
            </a:extLst>
          </p:cNvPr>
          <p:cNvSpPr txBox="1">
            <a:spLocks/>
          </p:cNvSpPr>
          <p:nvPr/>
        </p:nvSpPr>
        <p:spPr>
          <a:xfrm>
            <a:off x="9194447" y="2722861"/>
            <a:ext cx="1346012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package.json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D8C7633-B73C-6F86-E6B8-058430CD3BCA}"/>
              </a:ext>
            </a:extLst>
          </p:cNvPr>
          <p:cNvSpPr txBox="1">
            <a:spLocks/>
          </p:cNvSpPr>
          <p:nvPr/>
        </p:nvSpPr>
        <p:spPr>
          <a:xfrm>
            <a:off x="9097505" y="3458350"/>
            <a:ext cx="1453950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LoginPage.tsx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2CF0CD-0348-9433-1B24-32F47D74ECC7}"/>
              </a:ext>
            </a:extLst>
          </p:cNvPr>
          <p:cNvSpPr txBox="1">
            <a:spLocks/>
          </p:cNvSpPr>
          <p:nvPr/>
        </p:nvSpPr>
        <p:spPr>
          <a:xfrm>
            <a:off x="9097505" y="4192746"/>
            <a:ext cx="1453950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LoginPage.tsx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9337FB8-8248-C162-577A-3202A23DF851}"/>
              </a:ext>
            </a:extLst>
          </p:cNvPr>
          <p:cNvSpPr txBox="1">
            <a:spLocks/>
          </p:cNvSpPr>
          <p:nvPr/>
        </p:nvSpPr>
        <p:spPr>
          <a:xfrm>
            <a:off x="9086509" y="4908429"/>
            <a:ext cx="1453950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LoginPage.tsx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8C940D-9EC3-580D-D8B7-595E22C43404}"/>
              </a:ext>
            </a:extLst>
          </p:cNvPr>
          <p:cNvSpPr txBox="1"/>
          <p:nvPr/>
        </p:nvSpPr>
        <p:spPr>
          <a:xfrm>
            <a:off x="1454593" y="1984197"/>
            <a:ext cx="292538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8C023"/>
                </a:solidFill>
                <a:latin typeface="JetBrains Mono"/>
              </a:rPr>
              <a:t>terminal: </a:t>
            </a:r>
            <a:r>
              <a:rPr lang="en-US">
                <a:solidFill>
                  <a:srgbClr val="A9B7C6"/>
                </a:solidFill>
                <a:latin typeface="JetBrains Mono"/>
              </a:rPr>
              <a:t>git checkout todo1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215979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4">
            <a:extLst>
              <a:ext uri="{FF2B5EF4-FFF2-40B4-BE49-F238E27FC236}">
                <a16:creationId xmlns:a16="http://schemas.microsoft.com/office/drawing/2014/main" id="{03605986-8095-81F4-8775-F9D86E565D95}"/>
              </a:ext>
            </a:extLst>
          </p:cNvPr>
          <p:cNvSpPr txBox="1"/>
          <p:nvPr/>
        </p:nvSpPr>
        <p:spPr>
          <a:xfrm>
            <a:off x="1772426" y="4958265"/>
            <a:ext cx="825011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1.4 Run login-mutation with credentials in body</a:t>
            </a:r>
            <a:br>
              <a:rPr lang="en-US" i="1">
                <a:solidFill>
                  <a:srgbClr val="A8C023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login({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body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 email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password } 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7" name="3">
            <a:extLst>
              <a:ext uri="{FF2B5EF4-FFF2-40B4-BE49-F238E27FC236}">
                <a16:creationId xmlns:a16="http://schemas.microsoft.com/office/drawing/2014/main" id="{EC590F56-3261-6D01-4404-377973FC0D4F}"/>
              </a:ext>
            </a:extLst>
          </p:cNvPr>
          <p:cNvSpPr txBox="1"/>
          <p:nvPr/>
        </p:nvSpPr>
        <p:spPr>
          <a:xfrm>
            <a:off x="1772426" y="3955867"/>
            <a:ext cx="825011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/*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1.3 Add ResponsiveLoadingBackdrop when login-mutation isLoading </a:t>
            </a: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*/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{loginIsLoading ?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&lt;ResponsiveLoadingBackdrop /&gt;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4" name="2">
            <a:extLst>
              <a:ext uri="{FF2B5EF4-FFF2-40B4-BE49-F238E27FC236}">
                <a16:creationId xmlns:a16="http://schemas.microsoft.com/office/drawing/2014/main" id="{8C6DCBBB-5732-4913-D57C-76861B1A218C}"/>
              </a:ext>
            </a:extLst>
          </p:cNvPr>
          <p:cNvSpPr txBox="1"/>
          <p:nvPr/>
        </p:nvSpPr>
        <p:spPr>
          <a:xfrm>
            <a:off x="1772425" y="2965128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1.2 Import and use Login Mutation from generated pokemonApi</a:t>
            </a:r>
            <a:br>
              <a:rPr lang="en-US" i="1">
                <a:solidFill>
                  <a:srgbClr val="A8C023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[login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loginData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isLoading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loginIsLoading}]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usePostLoginMutation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4" name="1">
            <a:extLst>
              <a:ext uri="{FF2B5EF4-FFF2-40B4-BE49-F238E27FC236}">
                <a16:creationId xmlns:a16="http://schemas.microsoft.com/office/drawing/2014/main" id="{0AB88B66-1A5C-20D7-F47A-40CDDD03ED85}"/>
              </a:ext>
            </a:extLst>
          </p:cNvPr>
          <p:cNvSpPr txBox="1"/>
          <p:nvPr/>
        </p:nvSpPr>
        <p:spPr>
          <a:xfrm>
            <a:off x="1772424" y="1974389"/>
            <a:ext cx="8250113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>
                <a:solidFill>
                  <a:schemeClr val="bg1">
                    <a:lumMod val="75000"/>
                  </a:schemeClr>
                </a:solidFill>
              </a:rPr>
              <a:t>techlabor_trainings_react_advanced\frontend&gt; </a:t>
            </a:r>
            <a:r>
              <a:rPr lang="de-DE">
                <a:solidFill>
                  <a:srgbClr val="FFFF00"/>
                </a:solidFill>
              </a:rPr>
              <a:t>yarn codegen</a:t>
            </a:r>
          </a:p>
          <a:p>
            <a:endParaRPr lang="de-DE">
              <a:solidFill>
                <a:srgbClr val="FFFF00"/>
              </a:solidFill>
            </a:endParaRPr>
          </a:p>
        </p:txBody>
      </p:sp>
      <p:sp>
        <p:nvSpPr>
          <p:cNvPr id="12" name="ToDo 1.4 Show">
            <a:extLst>
              <a:ext uri="{FF2B5EF4-FFF2-40B4-BE49-F238E27FC236}">
                <a16:creationId xmlns:a16="http://schemas.microsoft.com/office/drawing/2014/main" id="{F531C3B6-FB91-6D22-1535-BBB959354602}"/>
              </a:ext>
            </a:extLst>
          </p:cNvPr>
          <p:cNvSpPr txBox="1"/>
          <p:nvPr/>
        </p:nvSpPr>
        <p:spPr>
          <a:xfrm>
            <a:off x="1772425" y="4958264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1.4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1" name="ToDo 1.3 Show">
            <a:extLst>
              <a:ext uri="{FF2B5EF4-FFF2-40B4-BE49-F238E27FC236}">
                <a16:creationId xmlns:a16="http://schemas.microsoft.com/office/drawing/2014/main" id="{D011ADF6-4368-02CD-9DCC-03FC470763C6}"/>
              </a:ext>
            </a:extLst>
          </p:cNvPr>
          <p:cNvSpPr txBox="1"/>
          <p:nvPr/>
        </p:nvSpPr>
        <p:spPr>
          <a:xfrm>
            <a:off x="1772425" y="3967525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1.3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Solutions</a:t>
            </a:r>
          </a:p>
        </p:txBody>
      </p:sp>
      <p:sp>
        <p:nvSpPr>
          <p:cNvPr id="10" name="ToDo 1.2 Show">
            <a:extLst>
              <a:ext uri="{FF2B5EF4-FFF2-40B4-BE49-F238E27FC236}">
                <a16:creationId xmlns:a16="http://schemas.microsoft.com/office/drawing/2014/main" id="{76B262A1-9EBC-27FA-02D4-B025D1E1623F}"/>
              </a:ext>
            </a:extLst>
          </p:cNvPr>
          <p:cNvSpPr txBox="1"/>
          <p:nvPr/>
        </p:nvSpPr>
        <p:spPr>
          <a:xfrm>
            <a:off x="1772425" y="2976786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1.2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5" name="ToDo 1.1 Show">
            <a:extLst>
              <a:ext uri="{FF2B5EF4-FFF2-40B4-BE49-F238E27FC236}">
                <a16:creationId xmlns:a16="http://schemas.microsoft.com/office/drawing/2014/main" id="{33387BA1-B87C-8885-A341-31F6B07D9BD6}"/>
              </a:ext>
            </a:extLst>
          </p:cNvPr>
          <p:cNvSpPr txBox="1"/>
          <p:nvPr/>
        </p:nvSpPr>
        <p:spPr>
          <a:xfrm>
            <a:off x="1772424" y="1986047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1.1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Lösungen</a:t>
            </a:r>
          </a:p>
        </p:txBody>
      </p:sp>
      <p:pic>
        <p:nvPicPr>
          <p:cNvPr id="3" name="Picture 2" descr="GitHub - rtk-incubator/rtk-query-codegen">
            <a:extLst>
              <a:ext uri="{FF2B5EF4-FFF2-40B4-BE49-F238E27FC236}">
                <a16:creationId xmlns:a16="http://schemas.microsoft.com/office/drawing/2014/main" id="{1948EF48-69FA-C0DC-BF26-ACB9B6A2F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57" y="658634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8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Invalidation Tags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77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70305B88-EB59-D56C-30A7-82B1661827B0}"/>
              </a:ext>
            </a:extLst>
          </p:cNvPr>
          <p:cNvSpPr txBox="1">
            <a:spLocks/>
          </p:cNvSpPr>
          <p:nvPr/>
        </p:nvSpPr>
        <p:spPr>
          <a:xfrm>
            <a:off x="839789" y="1780095"/>
            <a:ext cx="5645931" cy="1626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Query Caches können durch die Ausführung von Mutations invalidiert werden.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Hierzu werden Query &amp; Mutation mit dem Gleichen tag ‘Pokemon’ versehen.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1251521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Invalidation Tags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77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31B66-C82F-FA49-2512-8B4A0789DBEC}"/>
              </a:ext>
            </a:extLst>
          </p:cNvPr>
          <p:cNvSpPr txBox="1"/>
          <p:nvPr/>
        </p:nvSpPr>
        <p:spPr>
          <a:xfrm>
            <a:off x="699079" y="3429000"/>
            <a:ext cx="5645931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getPokemonData}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useGetPokemonQuery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1694D4-A2F1-4C6E-FA96-7A3D767C9869}"/>
              </a:ext>
            </a:extLst>
          </p:cNvPr>
          <p:cNvSpPr txBox="1"/>
          <p:nvPr/>
        </p:nvSpPr>
        <p:spPr>
          <a:xfrm>
            <a:off x="699080" y="4303678"/>
            <a:ext cx="5645931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[postPokemonData]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usePostPokemonMutation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handleSubmit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() =&gt;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postPokemonData({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body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updatedPokemonData 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9186A470-0D8F-DE1E-F627-E15F3344B46E}"/>
              </a:ext>
            </a:extLst>
          </p:cNvPr>
          <p:cNvSpPr/>
          <p:nvPr/>
        </p:nvSpPr>
        <p:spPr>
          <a:xfrm rot="16200000" flipV="1">
            <a:off x="5832659" y="3900501"/>
            <a:ext cx="2110923" cy="1033452"/>
          </a:xfrm>
          <a:prstGeom prst="uturnArrow">
            <a:avLst>
              <a:gd name="adj1" fmla="val 25000"/>
              <a:gd name="adj2" fmla="val 25000"/>
              <a:gd name="adj3" fmla="val 24133"/>
              <a:gd name="adj4" fmla="val 15027"/>
              <a:gd name="adj5" fmla="val 10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B37CB80-EE63-B63D-42F2-7CB9CA87C7F9}"/>
              </a:ext>
            </a:extLst>
          </p:cNvPr>
          <p:cNvSpPr txBox="1">
            <a:spLocks/>
          </p:cNvSpPr>
          <p:nvPr/>
        </p:nvSpPr>
        <p:spPr>
          <a:xfrm rot="5400000">
            <a:off x="6432876" y="4207822"/>
            <a:ext cx="1577898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>
                <a:solidFill>
                  <a:schemeClr val="bg1"/>
                </a:solidFill>
              </a:rPr>
              <a:t>invalidate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982061-5190-6106-0931-5D4364475860}"/>
              </a:ext>
            </a:extLst>
          </p:cNvPr>
          <p:cNvSpPr txBox="1"/>
          <p:nvPr/>
        </p:nvSpPr>
        <p:spPr>
          <a:xfrm>
            <a:off x="4428565" y="5536644"/>
            <a:ext cx="19164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0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70305B88-EB59-D56C-30A7-82B1661827B0}"/>
              </a:ext>
            </a:extLst>
          </p:cNvPr>
          <p:cNvSpPr txBox="1">
            <a:spLocks/>
          </p:cNvSpPr>
          <p:nvPr/>
        </p:nvSpPr>
        <p:spPr>
          <a:xfrm>
            <a:off x="839789" y="1780095"/>
            <a:ext cx="5645931" cy="1626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Query Caches können durch die Ausführung von Mutations invalidiert werden.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Hierzu werden Query &amp; Mutation mit dem Gleichen tag ‘Pokemon’ versehen.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62462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/>
              <a:t>Projektvorstellung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Tim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352AF7AE-6D28-5F74-4840-4E93E33D8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166" y="1113865"/>
            <a:ext cx="4630270" cy="46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02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Invalidation Tags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77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31B66-C82F-FA49-2512-8B4A0789DBEC}"/>
              </a:ext>
            </a:extLst>
          </p:cNvPr>
          <p:cNvSpPr txBox="1"/>
          <p:nvPr/>
        </p:nvSpPr>
        <p:spPr>
          <a:xfrm>
            <a:off x="699079" y="3429000"/>
            <a:ext cx="5645931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getPokemonData}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useGetPokemonQuery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1694D4-A2F1-4C6E-FA96-7A3D767C9869}"/>
              </a:ext>
            </a:extLst>
          </p:cNvPr>
          <p:cNvSpPr txBox="1"/>
          <p:nvPr/>
        </p:nvSpPr>
        <p:spPr>
          <a:xfrm>
            <a:off x="699080" y="4303678"/>
            <a:ext cx="5645931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[postPokemonData]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usePostPokemonMutation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handleSubmit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() =&gt;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postPokemonData({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body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updatedPokemonData 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C4B26E-C3C6-F55C-5AAD-86AEC005380E}"/>
              </a:ext>
            </a:extLst>
          </p:cNvPr>
          <p:cNvSpPr txBox="1"/>
          <p:nvPr/>
        </p:nvSpPr>
        <p:spPr>
          <a:xfrm>
            <a:off x="7531982" y="2364686"/>
            <a:ext cx="3502959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enhancedPokemonApi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pokemonApi.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enhanceEndpoints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addTagTypes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[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'Pokemon'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getPokemon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providesTags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[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'Pokemon'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postPokemon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invalidatesTags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[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'Pokemon'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8996981" y="5521768"/>
            <a:ext cx="1995055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enhancedPokemonApi.ts</a:t>
            </a: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9186A470-0D8F-DE1E-F627-E15F3344B46E}"/>
              </a:ext>
            </a:extLst>
          </p:cNvPr>
          <p:cNvSpPr/>
          <p:nvPr/>
        </p:nvSpPr>
        <p:spPr>
          <a:xfrm rot="16200000" flipV="1">
            <a:off x="5832659" y="3900501"/>
            <a:ext cx="2110923" cy="1033452"/>
          </a:xfrm>
          <a:prstGeom prst="uturnArrow">
            <a:avLst>
              <a:gd name="adj1" fmla="val 25000"/>
              <a:gd name="adj2" fmla="val 25000"/>
              <a:gd name="adj3" fmla="val 24133"/>
              <a:gd name="adj4" fmla="val 15027"/>
              <a:gd name="adj5" fmla="val 10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B37CB80-EE63-B63D-42F2-7CB9CA87C7F9}"/>
              </a:ext>
            </a:extLst>
          </p:cNvPr>
          <p:cNvSpPr txBox="1">
            <a:spLocks/>
          </p:cNvSpPr>
          <p:nvPr/>
        </p:nvSpPr>
        <p:spPr>
          <a:xfrm rot="5400000">
            <a:off x="6432876" y="4207822"/>
            <a:ext cx="1577898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>
                <a:solidFill>
                  <a:schemeClr val="bg1"/>
                </a:solidFill>
              </a:rPr>
              <a:t>invalidate</a:t>
            </a:r>
          </a:p>
        </p:txBody>
      </p:sp>
      <p:sp>
        <p:nvSpPr>
          <p:cNvPr id="27" name="Arrow: U-Turn 26">
            <a:extLst>
              <a:ext uri="{FF2B5EF4-FFF2-40B4-BE49-F238E27FC236}">
                <a16:creationId xmlns:a16="http://schemas.microsoft.com/office/drawing/2014/main" id="{A62F3C9D-3B5F-6627-17A2-32A84A7BDBFF}"/>
              </a:ext>
            </a:extLst>
          </p:cNvPr>
          <p:cNvSpPr/>
          <p:nvPr/>
        </p:nvSpPr>
        <p:spPr>
          <a:xfrm rot="16200000" flipV="1">
            <a:off x="10436598" y="3641318"/>
            <a:ext cx="1502911" cy="1033452"/>
          </a:xfrm>
          <a:prstGeom prst="uturnArrow">
            <a:avLst>
              <a:gd name="adj1" fmla="val 25000"/>
              <a:gd name="adj2" fmla="val 25000"/>
              <a:gd name="adj3" fmla="val 24133"/>
              <a:gd name="adj4" fmla="val 15027"/>
              <a:gd name="adj5" fmla="val 10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A50E487-923D-601C-BD33-7038415B274F}"/>
              </a:ext>
            </a:extLst>
          </p:cNvPr>
          <p:cNvSpPr txBox="1">
            <a:spLocks/>
          </p:cNvSpPr>
          <p:nvPr/>
        </p:nvSpPr>
        <p:spPr>
          <a:xfrm rot="5400000">
            <a:off x="10707549" y="4018728"/>
            <a:ext cx="1628417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>
                <a:solidFill>
                  <a:schemeClr val="bg1"/>
                </a:solidFill>
              </a:rPr>
              <a:t>invalidate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982061-5190-6106-0931-5D4364475860}"/>
              </a:ext>
            </a:extLst>
          </p:cNvPr>
          <p:cNvSpPr txBox="1"/>
          <p:nvPr/>
        </p:nvSpPr>
        <p:spPr>
          <a:xfrm>
            <a:off x="4428565" y="5536644"/>
            <a:ext cx="19164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0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70305B88-EB59-D56C-30A7-82B1661827B0}"/>
              </a:ext>
            </a:extLst>
          </p:cNvPr>
          <p:cNvSpPr txBox="1">
            <a:spLocks/>
          </p:cNvSpPr>
          <p:nvPr/>
        </p:nvSpPr>
        <p:spPr>
          <a:xfrm>
            <a:off x="839789" y="1780095"/>
            <a:ext cx="5645931" cy="1626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Query Caches können durch die Ausführung von Mutations invalidiert werden.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Hierzu werden Query &amp; Mutation mit dem Gleichen tag ‘Pokemon’ versehen.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3204674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Global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Leon</a:t>
            </a:r>
          </a:p>
        </p:txBody>
      </p:sp>
    </p:spTree>
    <p:extLst>
      <p:ext uri="{BB962C8B-B14F-4D97-AF65-F5344CB8AC3E}">
        <p14:creationId xmlns:p14="http://schemas.microsoft.com/office/powerpoint/2010/main" val="4024649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23F4BF-D194-2B9F-79C3-83416F572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200" b="1" dirty="0"/>
              <a:t>Was kennt ihr bisher, um Zustände zu speichern?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1800" dirty="0"/>
              <a:t> </a:t>
            </a:r>
            <a:r>
              <a:rPr lang="de-DE" sz="1800" dirty="0" err="1"/>
              <a:t>useState</a:t>
            </a:r>
            <a:r>
              <a:rPr lang="de-DE" sz="1800" dirty="0"/>
              <a:t>-Hook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Clr>
                <a:srgbClr val="5E42F5"/>
              </a:buClr>
            </a:pPr>
            <a:r>
              <a:rPr lang="de-DE" sz="2200" b="1" dirty="0"/>
              <a:t>Das Problem dabei: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1800" dirty="0" err="1"/>
              <a:t>useState</a:t>
            </a:r>
            <a:r>
              <a:rPr lang="de-DE" sz="1800" dirty="0"/>
              <a:t> speichert den Wert pro Komponente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1800" dirty="0"/>
              <a:t>um auf einen Wert über mehrere Komponenten </a:t>
            </a:r>
            <a:br>
              <a:rPr lang="de-DE" sz="1800" dirty="0"/>
            </a:br>
            <a:r>
              <a:rPr lang="de-DE" sz="1800" dirty="0"/>
              <a:t>hinweg zugreifen zu können müssen </a:t>
            </a:r>
            <a:r>
              <a:rPr lang="de-DE" sz="1800" dirty="0" err="1"/>
              <a:t>props</a:t>
            </a:r>
            <a:r>
              <a:rPr lang="de-DE" sz="1800" dirty="0"/>
              <a:t> </a:t>
            </a:r>
            <a:br>
              <a:rPr lang="de-DE" sz="1800" dirty="0"/>
            </a:br>
            <a:r>
              <a:rPr lang="de-DE" sz="1800" dirty="0"/>
              <a:t>durchgereicht werden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5E17D4-0F78-FFEF-39BB-1BEBE7ED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Wozu brauchen wir ein Global State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A500F64-51FD-F028-F31F-67D1D5877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743" y="2832749"/>
            <a:ext cx="5431972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function </a:t>
            </a:r>
            <a:r>
              <a:rPr lang="en-US" altLang="de-DE" sz="1200" dirty="0" err="1">
                <a:solidFill>
                  <a:srgbClr val="A9B7C6"/>
                </a:solidFill>
                <a:latin typeface="Arial Unicode MS"/>
              </a:rPr>
              <a:t>PokemonTabContent</a:t>
            </a: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[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number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1200" dirty="0">
              <a:solidFill>
                <a:srgbClr val="CC7832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number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=&gt; {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de-DE" sz="1200" dirty="0">
              <a:solidFill>
                <a:srgbClr val="A9B7C6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….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de-DE" sz="1200" dirty="0">
              <a:solidFill>
                <a:srgbClr val="A9B7C6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}</a:t>
            </a:r>
            <a:endParaRPr kumimoji="0" lang="en-US" altLang="de-DE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825495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742FC5-C576-34B1-08C8-767080A51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72" y="805632"/>
            <a:ext cx="5257800" cy="444547"/>
          </a:xfrm>
        </p:spPr>
        <p:txBody>
          <a:bodyPr>
            <a:normAutofit fontScale="77500" lnSpcReduction="20000"/>
          </a:bodyPr>
          <a:lstStyle/>
          <a:p>
            <a:pPr marL="817180" lvl="1" indent="-457200">
              <a:buFont typeface="Wingdings" panose="05000000000000000000" pitchFamily="2" charset="2"/>
              <a:buChar char="Ø"/>
            </a:pPr>
            <a:r>
              <a:rPr lang="de-DE" dirty="0"/>
              <a:t>Die Lösung ohne </a:t>
            </a:r>
            <a:r>
              <a:rPr lang="de-DE" dirty="0" err="1"/>
              <a:t>Prop</a:t>
            </a:r>
            <a:r>
              <a:rPr lang="de-DE" dirty="0"/>
              <a:t>-Kaskaden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5BDEC-46B1-B14C-8602-641C9B1A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5BE2A6-7CE7-9F3B-F49C-1960DE096B39}"/>
              </a:ext>
            </a:extLst>
          </p:cNvPr>
          <p:cNvSpPr/>
          <p:nvPr/>
        </p:nvSpPr>
        <p:spPr>
          <a:xfrm>
            <a:off x="838200" y="1575252"/>
            <a:ext cx="6060142" cy="447711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de-DE" b="1" dirty="0"/>
              <a:t>App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C68B4-DE49-6497-042A-9A3567408BC0}"/>
              </a:ext>
            </a:extLst>
          </p:cNvPr>
          <p:cNvSpPr/>
          <p:nvPr/>
        </p:nvSpPr>
        <p:spPr>
          <a:xfrm>
            <a:off x="1334782" y="3959313"/>
            <a:ext cx="1595557" cy="1113430"/>
          </a:xfrm>
          <a:prstGeom prst="rect">
            <a:avLst/>
          </a:prstGeom>
          <a:solidFill>
            <a:srgbClr val="5E42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Component</a:t>
            </a:r>
            <a:r>
              <a:rPr lang="de-DE" b="1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F5B9BE-C30F-E69F-C304-14ED32607663}"/>
              </a:ext>
            </a:extLst>
          </p:cNvPr>
          <p:cNvSpPr/>
          <p:nvPr/>
        </p:nvSpPr>
        <p:spPr>
          <a:xfrm>
            <a:off x="990601" y="2656114"/>
            <a:ext cx="4408714" cy="3173185"/>
          </a:xfrm>
          <a:prstGeom prst="rect">
            <a:avLst/>
          </a:prstGeom>
          <a:noFill/>
          <a:ln w="38100">
            <a:solidFill>
              <a:srgbClr val="FFC66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de-DE" b="1" dirty="0" err="1"/>
              <a:t>ContextProvider</a:t>
            </a:r>
            <a:endParaRPr lang="de-DE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2FE1F5-99B1-D9F1-2351-7ED2D338EB5A}"/>
              </a:ext>
            </a:extLst>
          </p:cNvPr>
          <p:cNvSpPr/>
          <p:nvPr/>
        </p:nvSpPr>
        <p:spPr>
          <a:xfrm>
            <a:off x="4191000" y="2252279"/>
            <a:ext cx="1905000" cy="1100522"/>
          </a:xfrm>
          <a:prstGeom prst="rect">
            <a:avLst/>
          </a:prstGeom>
          <a:solidFill>
            <a:srgbClr val="FFC66D"/>
          </a:solidFill>
          <a:ln w="38100">
            <a:solidFill>
              <a:srgbClr val="FFC66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Context</a:t>
            </a:r>
            <a:endParaRPr lang="de-DE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842045-12C3-702C-F3DD-B5DCA8EEF8C6}"/>
              </a:ext>
            </a:extLst>
          </p:cNvPr>
          <p:cNvSpPr/>
          <p:nvPr/>
        </p:nvSpPr>
        <p:spPr>
          <a:xfrm>
            <a:off x="3511923" y="3959313"/>
            <a:ext cx="1595557" cy="1113430"/>
          </a:xfrm>
          <a:prstGeom prst="rect">
            <a:avLst/>
          </a:prstGeom>
          <a:solidFill>
            <a:srgbClr val="5E42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Component</a:t>
            </a:r>
            <a:r>
              <a:rPr lang="de-DE" b="1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C8EA2-DBF0-5CA9-FEAE-A1144F5E6876}"/>
              </a:ext>
            </a:extLst>
          </p:cNvPr>
          <p:cNvSpPr txBox="1"/>
          <p:nvPr/>
        </p:nvSpPr>
        <p:spPr>
          <a:xfrm>
            <a:off x="7260771" y="5683035"/>
            <a:ext cx="409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/>
              <a:t>Es kann auch mehrere Kontexte geben</a:t>
            </a:r>
          </a:p>
        </p:txBody>
      </p:sp>
    </p:spTree>
    <p:extLst>
      <p:ext uri="{BB962C8B-B14F-4D97-AF65-F5344CB8AC3E}">
        <p14:creationId xmlns:p14="http://schemas.microsoft.com/office/powerpoint/2010/main" val="3272758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761515" y="1690688"/>
            <a:ext cx="4027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Typsicher durch Interface, geht aber auch ohne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0B58D4-BDC5-8020-C719-7246B07EA927}"/>
              </a:ext>
            </a:extLst>
          </p:cNvPr>
          <p:cNvSpPr txBox="1"/>
          <p:nvPr/>
        </p:nvSpPr>
        <p:spPr>
          <a:xfrm>
            <a:off x="838200" y="14089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AppContext.tsx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3834736-E17A-B25C-A500-B6961B521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92116"/>
            <a:ext cx="6836229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createContext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ReactNode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loggedIn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boolean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React.Dispatch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React.SetStateAction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loggedIn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false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'light'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createContext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|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undefined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undefined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425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</a:t>
            </a:r>
            <a:r>
              <a:rPr lang="de-DE" dirty="0" err="1"/>
              <a:t>ContextProvider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805058" y="1641511"/>
            <a:ext cx="4103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Anstatt </a:t>
            </a:r>
            <a:r>
              <a:rPr lang="de-DE" dirty="0" err="1"/>
              <a:t>useState</a:t>
            </a:r>
            <a:r>
              <a:rPr lang="de-DE" dirty="0"/>
              <a:t> kann auch ein </a:t>
            </a:r>
            <a:r>
              <a:rPr lang="de-DE" dirty="0" err="1"/>
              <a:t>CustomHook</a:t>
            </a:r>
            <a:r>
              <a:rPr lang="de-DE" dirty="0"/>
              <a:t> benutzt werden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endParaRPr lang="de-DE" dirty="0"/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/>
              <a:t>elegant komplexe Logik auslagern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18BE6B-4D88-3A00-C8F9-6DA8357F7B0A}"/>
              </a:ext>
            </a:extLst>
          </p:cNvPr>
          <p:cNvSpPr txBox="1"/>
          <p:nvPr/>
        </p:nvSpPr>
        <p:spPr>
          <a:xfrm>
            <a:off x="838200" y="1441456"/>
            <a:ext cx="2960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AppContextProvider.tsx</a:t>
            </a:r>
            <a:endParaRPr lang="de-DE" sz="20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5AA555F-CEA3-4FBB-BD31-208FF30ED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43446"/>
            <a:ext cx="6553199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ReactNode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AppContext.tsx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AppContextProviderProps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children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ReactNode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AppContextProviderProps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children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[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AppContext.Provider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value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children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&lt;/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AppContext.Provider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557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859486" y="1488639"/>
            <a:ext cx="410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Provider können ineinander geschachtelt werden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App.tsx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A2BF925-D0E6-107F-F248-160B8E46B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81156"/>
            <a:ext cx="5083629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AppContextProvider.tsx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App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&lt;Router /&gt;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&lt;/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9200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</a:t>
            </a:r>
            <a:r>
              <a:rPr lang="de-DE" dirty="0" err="1"/>
              <a:t>Component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859486" y="1488639"/>
            <a:ext cx="4103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5E42F5"/>
              </a:buClr>
            </a:pPr>
            <a:r>
              <a:rPr lang="de-DE" dirty="0"/>
              <a:t>Noch besser: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 err="1"/>
              <a:t>handleThemeToggle</a:t>
            </a:r>
            <a:r>
              <a:rPr lang="de-DE" dirty="0"/>
              <a:t> in </a:t>
            </a:r>
            <a:r>
              <a:rPr lang="de-DE" dirty="0" err="1"/>
              <a:t>Context</a:t>
            </a:r>
            <a:r>
              <a:rPr lang="de-DE" dirty="0"/>
              <a:t> auslagern, statt generell </a:t>
            </a:r>
            <a:r>
              <a:rPr lang="de-DE" dirty="0" err="1"/>
              <a:t>setState</a:t>
            </a:r>
            <a:r>
              <a:rPr lang="de-DE" dirty="0"/>
              <a:t> zu benutzen</a:t>
            </a:r>
          </a:p>
          <a:p>
            <a:pPr lvl="1">
              <a:buClr>
                <a:srgbClr val="5E42F5"/>
              </a:buClr>
            </a:pP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9E2BB-1E26-A890-28BF-889C7A4EC343}"/>
              </a:ext>
            </a:extLst>
          </p:cNvPr>
          <p:cNvSpPr txBox="1"/>
          <p:nvPr/>
        </p:nvSpPr>
        <p:spPr>
          <a:xfrm>
            <a:off x="838200" y="1351666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Component_1.tsx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A683EB1-CDEB-3C22-EC65-717506CD8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51460"/>
            <a:ext cx="5845630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AppContext.tsx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‘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Component1()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handleThemeToggle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  …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=== ‘light‘ ? ‘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dark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 : ‘light‘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&lt;Button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onClick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handleThemeToggle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Toggle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&lt;/Button&gt;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258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01817F-C2DF-1F3D-3953-E3236AFF5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Spezielle </a:t>
            </a:r>
            <a:r>
              <a:rPr lang="de-DE" sz="2200" dirty="0" err="1"/>
              <a:t>Context</a:t>
            </a:r>
            <a:r>
              <a:rPr lang="de-DE" sz="2200" dirty="0"/>
              <a:t>-API für </a:t>
            </a:r>
            <a:r>
              <a:rPr lang="de-DE" sz="2200"/>
              <a:t>komplexere Anwendungsfälle</a:t>
            </a:r>
            <a:endParaRPr lang="de-DE" sz="2200" dirty="0"/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Single Source </a:t>
            </a:r>
            <a:r>
              <a:rPr lang="de-DE" sz="2200" dirty="0" err="1"/>
              <a:t>of</a:t>
            </a:r>
            <a:r>
              <a:rPr lang="de-DE" sz="2200" dirty="0"/>
              <a:t> Truth</a:t>
            </a:r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Übersichtlich durch fachliche Aufteilung in Slices</a:t>
            </a:r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Mehr Funktionalität durch </a:t>
            </a:r>
            <a:r>
              <a:rPr lang="de-DE" sz="2200" dirty="0" err="1"/>
              <a:t>Reducer</a:t>
            </a:r>
            <a:endParaRPr lang="de-DE" sz="2200" dirty="0"/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Kompatibel mit vielen weiteren </a:t>
            </a:r>
            <a:r>
              <a:rPr lang="de-DE" sz="2200" dirty="0" err="1"/>
              <a:t>Redux</a:t>
            </a:r>
            <a:r>
              <a:rPr lang="de-DE" sz="2200" dirty="0"/>
              <a:t>-Tools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99F37-5CF5-1D80-7CF0-F1B486B0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</a:t>
            </a:r>
          </a:p>
        </p:txBody>
      </p:sp>
    </p:spTree>
    <p:extLst>
      <p:ext uri="{BB962C8B-B14F-4D97-AF65-F5344CB8AC3E}">
        <p14:creationId xmlns:p14="http://schemas.microsoft.com/office/powerpoint/2010/main" val="553856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74E941-C65F-5D09-FF5F-319EEC21A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E4EC5-80FE-D70D-8A4C-540D502ABD39}"/>
              </a:ext>
            </a:extLst>
          </p:cNvPr>
          <p:cNvSpPr txBox="1"/>
          <p:nvPr/>
        </p:nvSpPr>
        <p:spPr>
          <a:xfrm>
            <a:off x="838200" y="6123543"/>
            <a:ext cx="754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Quelle: https://redux.js.org/tutorials/fundamentals/part-2-concepts-data-flow</a:t>
            </a:r>
          </a:p>
        </p:txBody>
      </p:sp>
      <p:pic>
        <p:nvPicPr>
          <p:cNvPr id="8" name="Content Placeholder 7" descr="A diagram of a software flow&#10;&#10;Description automatically generated">
            <a:extLst>
              <a:ext uri="{FF2B5EF4-FFF2-40B4-BE49-F238E27FC236}">
                <a16:creationId xmlns:a16="http://schemas.microsoft.com/office/drawing/2014/main" id="{9D91CE41-A16D-33A9-2BC4-FEB0992EA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9433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133574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ountain with a body of water and a person sitting on it&#10;&#10;Description automatically generated">
            <a:extLst>
              <a:ext uri="{FF2B5EF4-FFF2-40B4-BE49-F238E27FC236}">
                <a16:creationId xmlns:a16="http://schemas.microsoft.com/office/drawing/2014/main" id="{67B16135-AE3B-B654-C574-625658B65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53" y="2160492"/>
            <a:ext cx="3137647" cy="3137647"/>
          </a:xfrm>
          <a:prstGeom prst="rect">
            <a:avLst/>
          </a:prstGeom>
        </p:spPr>
      </p:pic>
      <p:pic>
        <p:nvPicPr>
          <p:cNvPr id="14" name="Picture 1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76F3689-5BF1-0F8C-1C4F-1FB642B87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2" y="3095061"/>
            <a:ext cx="1950160" cy="1268508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9FD0397-61B8-C9FC-0E42-2985B9E82378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Design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0F8FF2F-39D5-E7A8-E28A-C183FF5CCDBD}"/>
              </a:ext>
            </a:extLst>
          </p:cNvPr>
          <p:cNvSpPr/>
          <p:nvPr/>
        </p:nvSpPr>
        <p:spPr>
          <a:xfrm>
            <a:off x="2212563" y="3556539"/>
            <a:ext cx="562014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443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Store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store.ts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1AA00D1-868D-921D-9F8E-F5EA3BD4C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74728"/>
            <a:ext cx="6248400" cy="31085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configureStore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reduxjs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toolkit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configureStore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//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Infer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the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`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` and `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AppDispatch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`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types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the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itself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type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ReturnType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typeof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getState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type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typeof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958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</a:t>
            </a:r>
            <a:r>
              <a:rPr lang="de-DE" dirty="0" err="1"/>
              <a:t>Reducer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userSlice.ts</a:t>
            </a:r>
            <a:endParaRPr lang="de-DE" sz="20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D464BE4-08B5-DAFC-E0AB-D058C0ECC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5285" y="1833887"/>
            <a:ext cx="3167743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idle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loading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failed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idle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7FFD7F1-CB3D-D786-5B4F-CB231A47C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743" y="1833887"/>
            <a:ext cx="6558643" cy="418576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createSlice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PayloadAction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reduxjs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toolkit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‘;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app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useSelector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react-redux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…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createSlice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reducers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PayloadAction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action.payload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setUserId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=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.actions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() =&gt;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useSelector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=&gt;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state.user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C101D2-B91C-D204-9809-234FDA89288A}"/>
              </a:ext>
            </a:extLst>
          </p:cNvPr>
          <p:cNvCxnSpPr>
            <a:cxnSpLocks/>
          </p:cNvCxnSpPr>
          <p:nvPr/>
        </p:nvCxnSpPr>
        <p:spPr>
          <a:xfrm flipH="1">
            <a:off x="1317171" y="2688772"/>
            <a:ext cx="722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772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App.tsx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9BEF382-DB8E-FCBC-09AC-BEE1080D5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843" y="1967984"/>
            <a:ext cx="3227614" cy="26776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Provider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react-redux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store.ts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App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&lt;Provider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&lt;Router /&gt;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&lt;/Provider&gt;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259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</a:t>
            </a:r>
            <a:r>
              <a:rPr lang="de-DE" dirty="0" err="1"/>
              <a:t>Component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Component_1.tsx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0915B7E-36F7-2D11-0261-1D1BD4385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614" y="1781027"/>
            <a:ext cx="4669972" cy="41774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react-redux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userSlice.ts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Component1()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handleLogout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!== ‘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idle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null;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&lt;Button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onClick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handleLogout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Logout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&lt;/Button&gt;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228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Login Request &amp; Jwt Storage</a:t>
            </a:r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76AB1F0E-F637-2601-3B70-0E56F179C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14" y="1690688"/>
            <a:ext cx="10120386" cy="43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73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Persisting State - Local Storage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2A3791E-6742-B043-6D0F-BA401780D0A0}"/>
              </a:ext>
            </a:extLst>
          </p:cNvPr>
          <p:cNvSpPr txBox="1">
            <a:spLocks/>
          </p:cNvSpPr>
          <p:nvPr/>
        </p:nvSpPr>
        <p:spPr>
          <a:xfrm>
            <a:off x="838200" y="1472973"/>
            <a:ext cx="8036356" cy="4802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2.1: 	add </a:t>
            </a:r>
            <a:r>
              <a:rPr lang="en-US" sz="1800" dirty="0" err="1"/>
              <a:t>loginReducer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store.ts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2.2: 	Save </a:t>
            </a:r>
            <a:r>
              <a:rPr lang="en-US" sz="1800" dirty="0" err="1"/>
              <a:t>Jwt</a:t>
            </a:r>
            <a:r>
              <a:rPr lang="en-US" sz="1800" dirty="0"/>
              <a:t> to </a:t>
            </a:r>
            <a:r>
              <a:rPr lang="en-US" sz="1800" dirty="0" err="1"/>
              <a:t>LocalStorage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LoginSlice.ts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2.3: 	Remove </a:t>
            </a:r>
            <a:r>
              <a:rPr lang="en-US" sz="1800" dirty="0" err="1"/>
              <a:t>Jwt</a:t>
            </a:r>
            <a:r>
              <a:rPr lang="en-US" sz="1800" dirty="0"/>
              <a:t> from </a:t>
            </a:r>
            <a:r>
              <a:rPr lang="en-US" sz="1800" dirty="0" err="1"/>
              <a:t>LocalStorage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LoginSlice.ts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2.4: 	export actions</a:t>
            </a:r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loginSlice.ts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2.5: 	dispatch </a:t>
            </a:r>
            <a:r>
              <a:rPr lang="en-US" sz="1800" dirty="0" err="1"/>
              <a:t>setLoggedIn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LoginPage.tsx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2.6: 	dispatch </a:t>
            </a:r>
            <a:r>
              <a:rPr lang="en-US" sz="1800" dirty="0" err="1"/>
              <a:t>setLoggedOut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UserMenu.tsx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2.7: 	Use </a:t>
            </a:r>
            <a:r>
              <a:rPr lang="en-US" sz="1800" dirty="0" err="1"/>
              <a:t>Jwt</a:t>
            </a:r>
            <a:r>
              <a:rPr lang="en-US" sz="1800" dirty="0"/>
              <a:t> from </a:t>
            </a:r>
            <a:r>
              <a:rPr lang="en-US" sz="1800" dirty="0" err="1"/>
              <a:t>LoginSlice</a:t>
            </a:r>
            <a:r>
              <a:rPr lang="en-US" sz="1800" dirty="0"/>
              <a:t> to redirect to </a:t>
            </a:r>
            <a:r>
              <a:rPr lang="en-US" sz="1800" dirty="0" err="1"/>
              <a:t>MenuPage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LoginRoute.ts</a:t>
            </a:r>
            <a:endParaRPr lang="en-US" sz="1400" dirty="0"/>
          </a:p>
          <a:p>
            <a:pPr lvl="1" indent="0" defTabSz="914400">
              <a:buClr>
                <a:srgbClr val="5E42F5"/>
              </a:buClr>
              <a:buNone/>
              <a:defRPr/>
            </a:pPr>
            <a:endParaRPr lang="en-US" sz="1400" dirty="0"/>
          </a:p>
          <a:p>
            <a:pPr marL="457200" indent="-457200" defTabSz="914400">
              <a:buClr>
                <a:srgbClr val="5E42F5"/>
              </a:buClr>
              <a:defRPr/>
            </a:pPr>
            <a:r>
              <a:rPr lang="de-DE" sz="1800" u="sng" dirty="0"/>
              <a:t>Zusatzaufgabe</a:t>
            </a:r>
            <a:r>
              <a:rPr lang="de-DE" sz="1800" dirty="0"/>
              <a:t>: Baue eine </a:t>
            </a:r>
            <a:r>
              <a:rPr lang="de-DE" sz="1800" dirty="0" err="1"/>
              <a:t>useLoginSelector</a:t>
            </a:r>
            <a:r>
              <a:rPr lang="de-DE" sz="1800" dirty="0"/>
              <a:t> </a:t>
            </a:r>
            <a:r>
              <a:rPr lang="de-DE" sz="1800" dirty="0" err="1"/>
              <a:t>Function</a:t>
            </a:r>
            <a:r>
              <a:rPr lang="de-DE" sz="1800" dirty="0"/>
              <a:t> im </a:t>
            </a:r>
            <a:r>
              <a:rPr lang="de-DE" sz="1800" dirty="0" err="1"/>
              <a:t>loginSlice</a:t>
            </a:r>
            <a:r>
              <a:rPr lang="de-DE" sz="1800" dirty="0"/>
              <a:t> um in der </a:t>
            </a:r>
            <a:r>
              <a:rPr lang="de-DE" sz="1800" dirty="0" err="1"/>
              <a:t>LoginRoute</a:t>
            </a:r>
            <a:r>
              <a:rPr lang="de-DE" sz="1800" dirty="0"/>
              <a:t> einfacher auf den State zugreifen zu können</a:t>
            </a:r>
            <a:endParaRPr lang="en-DE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endParaRPr lang="en-DE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122D7-98CD-75FD-BC9F-F6DE7B1DE6A2}"/>
              </a:ext>
            </a:extLst>
          </p:cNvPr>
          <p:cNvSpPr txBox="1"/>
          <p:nvPr/>
        </p:nvSpPr>
        <p:spPr>
          <a:xfrm>
            <a:off x="6959281" y="1427253"/>
            <a:ext cx="292538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8C023"/>
                </a:solidFill>
                <a:latin typeface="JetBrains Mono"/>
              </a:rPr>
              <a:t>terminal: </a:t>
            </a:r>
            <a:r>
              <a:rPr lang="en-US">
                <a:solidFill>
                  <a:srgbClr val="A9B7C6"/>
                </a:solidFill>
                <a:latin typeface="JetBrains Mono"/>
              </a:rPr>
              <a:t>git checkout todo2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3256843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React Hooks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Tim</a:t>
            </a:r>
          </a:p>
        </p:txBody>
      </p:sp>
    </p:spTree>
    <p:extLst>
      <p:ext uri="{BB962C8B-B14F-4D97-AF65-F5344CB8AC3E}">
        <p14:creationId xmlns:p14="http://schemas.microsoft.com/office/powerpoint/2010/main" val="21761600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532216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036259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1F8F26-D868-BC45-696A-B835AB0BC76A}"/>
              </a:ext>
            </a:extLst>
          </p:cNvPr>
          <p:cNvSpPr txBox="1"/>
          <p:nvPr/>
        </p:nvSpPr>
        <p:spPr>
          <a:xfrm>
            <a:off x="6161141" y="3199382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'Ivysaur'</a:t>
            </a:r>
            <a:br>
              <a:rPr lang="en-US">
                <a:solidFill>
                  <a:srgbClr val="6A8759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2A34D-6516-D4A4-421F-278AA88AAF10}"/>
              </a:ext>
            </a:extLst>
          </p:cNvPr>
          <p:cNvSpPr txBox="1"/>
          <p:nvPr/>
        </p:nvSpPr>
        <p:spPr>
          <a:xfrm>
            <a:off x="6161141" y="4494091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 = [...pokemons]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13544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ountain with a body of water and a person sitting on it&#10;&#10;Description automatically generated">
            <a:extLst>
              <a:ext uri="{FF2B5EF4-FFF2-40B4-BE49-F238E27FC236}">
                <a16:creationId xmlns:a16="http://schemas.microsoft.com/office/drawing/2014/main" id="{67B16135-AE3B-B654-C574-625658B65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53" y="2160492"/>
            <a:ext cx="3137647" cy="3137647"/>
          </a:xfrm>
          <a:prstGeom prst="rect">
            <a:avLst/>
          </a:prstGeom>
        </p:spPr>
      </p:pic>
      <p:pic>
        <p:nvPicPr>
          <p:cNvPr id="14" name="Picture 1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76F3689-5BF1-0F8C-1C4F-1FB642B87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2" y="3095061"/>
            <a:ext cx="1950160" cy="1268508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9FD0397-61B8-C9FC-0E42-2985B9E82378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Design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0F8FF2F-39D5-E7A8-E28A-C183FF5CCDBD}"/>
              </a:ext>
            </a:extLst>
          </p:cNvPr>
          <p:cNvSpPr/>
          <p:nvPr/>
        </p:nvSpPr>
        <p:spPr>
          <a:xfrm>
            <a:off x="2212563" y="3556539"/>
            <a:ext cx="562014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52100FD-BA3E-0DE9-BACC-13169D80B769}"/>
              </a:ext>
            </a:extLst>
          </p:cNvPr>
          <p:cNvSpPr/>
          <p:nvPr/>
        </p:nvSpPr>
        <p:spPr>
          <a:xfrm>
            <a:off x="6279776" y="3563158"/>
            <a:ext cx="562014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50435D-F087-B9DF-7738-BE1B904EE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824" y="1602194"/>
            <a:ext cx="4793694" cy="38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35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1F8F26-D868-BC45-696A-B835AB0BC76A}"/>
              </a:ext>
            </a:extLst>
          </p:cNvPr>
          <p:cNvSpPr txBox="1"/>
          <p:nvPr/>
        </p:nvSpPr>
        <p:spPr>
          <a:xfrm>
            <a:off x="6161141" y="3199382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'Ivysaur'</a:t>
            </a:r>
            <a:br>
              <a:rPr lang="en-US">
                <a:solidFill>
                  <a:srgbClr val="6A8759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2A34D-6516-D4A4-421F-278AA88AAF10}"/>
              </a:ext>
            </a:extLst>
          </p:cNvPr>
          <p:cNvSpPr txBox="1"/>
          <p:nvPr/>
        </p:nvSpPr>
        <p:spPr>
          <a:xfrm>
            <a:off x="6161141" y="4494091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 = [...pokemons]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1621361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useMemo: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162649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kapselt eine Funktion, die einen memoisierten Wert zurückgibt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DE" sz="1800"/>
              <a:t>useEffect durch abhängige States gesteuert, wann der Wert neu berechnet wird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EECCED3-0447-6EFB-9802-A6967B5426D3}"/>
              </a:ext>
            </a:extLst>
          </p:cNvPr>
          <p:cNvSpPr/>
          <p:nvPr/>
        </p:nvSpPr>
        <p:spPr>
          <a:xfrm>
            <a:off x="903000" y="4902340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E24A600-1FB6-6C37-7D74-14FEDA5DF1F0}"/>
              </a:ext>
            </a:extLst>
          </p:cNvPr>
          <p:cNvSpPr txBox="1">
            <a:spLocks/>
          </p:cNvSpPr>
          <p:nvPr/>
        </p:nvSpPr>
        <p:spPr>
          <a:xfrm>
            <a:off x="3720088" y="5011676"/>
            <a:ext cx="1717963" cy="4163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>
                <a:solidFill>
                  <a:schemeClr val="bg1"/>
                </a:solidFill>
              </a:rPr>
              <a:t>Dependencies Changed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8369661-E651-600B-93EF-1B08740CBB9C}"/>
              </a:ext>
            </a:extLst>
          </p:cNvPr>
          <p:cNvSpPr/>
          <p:nvPr/>
        </p:nvSpPr>
        <p:spPr>
          <a:xfrm>
            <a:off x="2049787" y="4954444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useMemo()</a:t>
            </a:r>
          </a:p>
        </p:txBody>
      </p:sp>
    </p:spTree>
    <p:extLst>
      <p:ext uri="{BB962C8B-B14F-4D97-AF65-F5344CB8AC3E}">
        <p14:creationId xmlns:p14="http://schemas.microsoft.com/office/powerpoint/2010/main" val="850149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useMemo: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162649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kapselt eine Funktion, die einen memoisierten Wert zurückgibt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DE" sz="1800"/>
              <a:t>useEffect durch abhängige States gesteuert, wann der Wert neu berechnet wird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EECCED3-0447-6EFB-9802-A6967B5426D3}"/>
              </a:ext>
            </a:extLst>
          </p:cNvPr>
          <p:cNvSpPr/>
          <p:nvPr/>
        </p:nvSpPr>
        <p:spPr>
          <a:xfrm>
            <a:off x="903000" y="4902340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626B7858-50A5-14C1-D4F7-5338A98AFB49}"/>
              </a:ext>
            </a:extLst>
          </p:cNvPr>
          <p:cNvSpPr/>
          <p:nvPr/>
        </p:nvSpPr>
        <p:spPr>
          <a:xfrm>
            <a:off x="3720088" y="4282452"/>
            <a:ext cx="1717963" cy="1717963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E24A600-1FB6-6C37-7D74-14FEDA5DF1F0}"/>
              </a:ext>
            </a:extLst>
          </p:cNvPr>
          <p:cNvSpPr txBox="1">
            <a:spLocks/>
          </p:cNvSpPr>
          <p:nvPr/>
        </p:nvSpPr>
        <p:spPr>
          <a:xfrm>
            <a:off x="3720088" y="5011676"/>
            <a:ext cx="1717963" cy="4163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>
                <a:solidFill>
                  <a:schemeClr val="bg1"/>
                </a:solidFill>
              </a:rPr>
              <a:t>Dependencies Changed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67FE103-E7C1-0EF6-B263-0641603C5C4B}"/>
              </a:ext>
            </a:extLst>
          </p:cNvPr>
          <p:cNvSpPr/>
          <p:nvPr/>
        </p:nvSpPr>
        <p:spPr>
          <a:xfrm rot="900000">
            <a:off x="5343490" y="5351742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A87560B-6768-AEA8-5C4D-5C1F0763137A}"/>
              </a:ext>
            </a:extLst>
          </p:cNvPr>
          <p:cNvSpPr/>
          <p:nvPr/>
        </p:nvSpPr>
        <p:spPr>
          <a:xfrm rot="20700000">
            <a:off x="5343490" y="4476030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8369661-E651-600B-93EF-1B08740CBB9C}"/>
              </a:ext>
            </a:extLst>
          </p:cNvPr>
          <p:cNvSpPr/>
          <p:nvPr/>
        </p:nvSpPr>
        <p:spPr>
          <a:xfrm>
            <a:off x="2049787" y="4954444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useMemo()</a:t>
            </a:r>
          </a:p>
        </p:txBody>
      </p:sp>
    </p:spTree>
    <p:extLst>
      <p:ext uri="{BB962C8B-B14F-4D97-AF65-F5344CB8AC3E}">
        <p14:creationId xmlns:p14="http://schemas.microsoft.com/office/powerpoint/2010/main" val="6305019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useMemo: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162649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kapselt eine Funktion, die einen memoisierten Wert zurückgibt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DE" sz="1800"/>
              <a:t>useEffect durch abhängige States gesteuert, wann der Wert neu berechnet wird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EECCED3-0447-6EFB-9802-A6967B5426D3}"/>
              </a:ext>
            </a:extLst>
          </p:cNvPr>
          <p:cNvSpPr/>
          <p:nvPr/>
        </p:nvSpPr>
        <p:spPr>
          <a:xfrm>
            <a:off x="903000" y="4902340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626B7858-50A5-14C1-D4F7-5338A98AFB49}"/>
              </a:ext>
            </a:extLst>
          </p:cNvPr>
          <p:cNvSpPr/>
          <p:nvPr/>
        </p:nvSpPr>
        <p:spPr>
          <a:xfrm>
            <a:off x="3720088" y="4282452"/>
            <a:ext cx="1717963" cy="1717963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E24A600-1FB6-6C37-7D74-14FEDA5DF1F0}"/>
              </a:ext>
            </a:extLst>
          </p:cNvPr>
          <p:cNvSpPr txBox="1">
            <a:spLocks/>
          </p:cNvSpPr>
          <p:nvPr/>
        </p:nvSpPr>
        <p:spPr>
          <a:xfrm>
            <a:off x="3720088" y="5011676"/>
            <a:ext cx="1717963" cy="4163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>
                <a:solidFill>
                  <a:schemeClr val="bg1"/>
                </a:solidFill>
              </a:rPr>
              <a:t>Dependencies Changed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DF9A7F4-CC63-1AD8-76F5-301600A79D8E}"/>
              </a:ext>
            </a:extLst>
          </p:cNvPr>
          <p:cNvSpPr/>
          <p:nvPr/>
        </p:nvSpPr>
        <p:spPr>
          <a:xfrm>
            <a:off x="6718997" y="5561638"/>
            <a:ext cx="161220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Use Cached</a:t>
            </a:r>
            <a:endParaRPr lang="de-DE" sz="1200" b="1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A34F188-4960-5093-C3DA-222CE556A356}"/>
              </a:ext>
            </a:extLst>
          </p:cNvPr>
          <p:cNvSpPr/>
          <p:nvPr/>
        </p:nvSpPr>
        <p:spPr>
          <a:xfrm>
            <a:off x="6718997" y="4352691"/>
            <a:ext cx="1612203" cy="44098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Recompute &amp; Update Cache</a:t>
            </a:r>
            <a:endParaRPr lang="de-DE" sz="1200" b="1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67FE103-E7C1-0EF6-B263-0641603C5C4B}"/>
              </a:ext>
            </a:extLst>
          </p:cNvPr>
          <p:cNvSpPr/>
          <p:nvPr/>
        </p:nvSpPr>
        <p:spPr>
          <a:xfrm rot="900000">
            <a:off x="5343490" y="5351742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A87560B-6768-AEA8-5C4D-5C1F0763137A}"/>
              </a:ext>
            </a:extLst>
          </p:cNvPr>
          <p:cNvSpPr/>
          <p:nvPr/>
        </p:nvSpPr>
        <p:spPr>
          <a:xfrm rot="20700000">
            <a:off x="5343490" y="4476030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8369661-E651-600B-93EF-1B08740CBB9C}"/>
              </a:ext>
            </a:extLst>
          </p:cNvPr>
          <p:cNvSpPr/>
          <p:nvPr/>
        </p:nvSpPr>
        <p:spPr>
          <a:xfrm>
            <a:off x="2049787" y="4954444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useMemo()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7A72B4F-CAA4-52C2-4B03-1F7BC8A7B5ED}"/>
              </a:ext>
            </a:extLst>
          </p:cNvPr>
          <p:cNvSpPr/>
          <p:nvPr/>
        </p:nvSpPr>
        <p:spPr>
          <a:xfrm>
            <a:off x="8516470" y="5545322"/>
            <a:ext cx="1152755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48EE5C0-6A9C-A583-D9C4-C578A879B00B}"/>
              </a:ext>
            </a:extLst>
          </p:cNvPr>
          <p:cNvSpPr/>
          <p:nvPr/>
        </p:nvSpPr>
        <p:spPr>
          <a:xfrm>
            <a:off x="9800804" y="5597426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Rendered Components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BE1640B-E217-1080-9ED8-59E2D1976E15}"/>
              </a:ext>
            </a:extLst>
          </p:cNvPr>
          <p:cNvSpPr/>
          <p:nvPr/>
        </p:nvSpPr>
        <p:spPr>
          <a:xfrm rot="5400000">
            <a:off x="7254882" y="4930262"/>
            <a:ext cx="540430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2682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Component Caching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D3228B4-EBAC-CCC4-E102-6A4237F848F8}"/>
              </a:ext>
            </a:extLst>
          </p:cNvPr>
          <p:cNvSpPr txBox="1">
            <a:spLocks/>
          </p:cNvSpPr>
          <p:nvPr/>
        </p:nvSpPr>
        <p:spPr>
          <a:xfrm>
            <a:off x="8421398" y="1862680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518CD-0C87-5288-614F-CD76E8E8C7BC}"/>
              </a:ext>
            </a:extLst>
          </p:cNvPr>
          <p:cNvSpPr txBox="1"/>
          <p:nvPr/>
        </p:nvSpPr>
        <p:spPr>
          <a:xfrm>
            <a:off x="838345" y="1862680"/>
            <a:ext cx="742819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trainItems = trains.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&lt;/ListItem&gt;</a:t>
            </a:r>
            <a:br>
              <a:rPr lang="en-US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2DA99F4-5DB5-4F1E-7056-5E34D28594FE}"/>
              </a:ext>
            </a:extLst>
          </p:cNvPr>
          <p:cNvSpPr txBox="1">
            <a:spLocks/>
          </p:cNvSpPr>
          <p:nvPr/>
        </p:nvSpPr>
        <p:spPr>
          <a:xfrm>
            <a:off x="8421397" y="2351041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</a:t>
            </a:r>
            <a:r>
              <a:rPr lang="en-US" sz="1600" b="1">
                <a:solidFill>
                  <a:schemeClr val="bg2">
                    <a:lumMod val="50000"/>
                  </a:schemeClr>
                </a:solidFill>
              </a:rPr>
              <a:t>400 ms</a:t>
            </a:r>
            <a:endParaRPr lang="de-DE" sz="1600" b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3076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 dirty="0" err="1"/>
              <a:t>Component</a:t>
            </a:r>
            <a:r>
              <a:rPr lang="de-DE" dirty="0"/>
              <a:t> Caching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D3228B4-EBAC-CCC4-E102-6A4237F848F8}"/>
              </a:ext>
            </a:extLst>
          </p:cNvPr>
          <p:cNvSpPr txBox="1">
            <a:spLocks/>
          </p:cNvSpPr>
          <p:nvPr/>
        </p:nvSpPr>
        <p:spPr>
          <a:xfrm>
            <a:off x="8421398" y="1862680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130BA9-F944-57F2-1702-1E616F9A938D}"/>
              </a:ext>
            </a:extLst>
          </p:cNvPr>
          <p:cNvSpPr txBox="1"/>
          <p:nvPr/>
        </p:nvSpPr>
        <p:spPr>
          <a:xfrm>
            <a:off x="838345" y="3611871"/>
            <a:ext cx="742820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cachedTrainItems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useMemo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(() =&gt;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trains.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[trains])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518CD-0C87-5288-614F-CD76E8E8C7BC}"/>
              </a:ext>
            </a:extLst>
          </p:cNvPr>
          <p:cNvSpPr txBox="1"/>
          <p:nvPr/>
        </p:nvSpPr>
        <p:spPr>
          <a:xfrm>
            <a:off x="838345" y="1862680"/>
            <a:ext cx="742819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trainItems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trains.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;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2DA99F4-5DB5-4F1E-7056-5E34D28594FE}"/>
              </a:ext>
            </a:extLst>
          </p:cNvPr>
          <p:cNvSpPr txBox="1">
            <a:spLocks/>
          </p:cNvSpPr>
          <p:nvPr/>
        </p:nvSpPr>
        <p:spPr>
          <a:xfrm>
            <a:off x="8421397" y="2351041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</a:t>
            </a:r>
            <a:r>
              <a:rPr lang="en-US" sz="1600" b="1">
                <a:solidFill>
                  <a:schemeClr val="bg2">
                    <a:lumMod val="50000"/>
                  </a:schemeClr>
                </a:solidFill>
              </a:rPr>
              <a:t>400 ms</a:t>
            </a:r>
            <a:endParaRPr lang="de-DE" sz="16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83D0E26-3504-7CEB-4510-BD9A755A84DE}"/>
              </a:ext>
            </a:extLst>
          </p:cNvPr>
          <p:cNvSpPr txBox="1">
            <a:spLocks/>
          </p:cNvSpPr>
          <p:nvPr/>
        </p:nvSpPr>
        <p:spPr>
          <a:xfrm>
            <a:off x="8421398" y="3609742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BC9AE5D-1BE1-5140-0296-36094B061083}"/>
              </a:ext>
            </a:extLst>
          </p:cNvPr>
          <p:cNvSpPr txBox="1">
            <a:spLocks/>
          </p:cNvSpPr>
          <p:nvPr/>
        </p:nvSpPr>
        <p:spPr>
          <a:xfrm>
            <a:off x="8421397" y="4098103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  </a:t>
            </a:r>
            <a:r>
              <a:rPr lang="en-US" sz="1600" b="1">
                <a:solidFill>
                  <a:srgbClr val="92D050"/>
                </a:solidFill>
              </a:rPr>
              <a:t>~ 7 ms</a:t>
            </a:r>
            <a:endParaRPr lang="de-DE" sz="1600" b="1">
              <a:solidFill>
                <a:srgbClr val="92D050"/>
              </a:solidFill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DF4CB98-3468-00B7-D3BB-3386D6DB74CF}"/>
              </a:ext>
            </a:extLst>
          </p:cNvPr>
          <p:cNvSpPr txBox="1">
            <a:spLocks/>
          </p:cNvSpPr>
          <p:nvPr/>
        </p:nvSpPr>
        <p:spPr>
          <a:xfrm>
            <a:off x="838345" y="3197786"/>
            <a:ext cx="2089582" cy="41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Mit useMemo: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BA5B03F-2498-1CDA-3BFC-E3FD32A44585}"/>
              </a:ext>
            </a:extLst>
          </p:cNvPr>
          <p:cNvSpPr/>
          <p:nvPr/>
        </p:nvSpPr>
        <p:spPr>
          <a:xfrm rot="16200000">
            <a:off x="1548548" y="4578760"/>
            <a:ext cx="298941" cy="27101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09928B2E-67D8-EEED-D7C6-58D70A3FE4B1}"/>
              </a:ext>
            </a:extLst>
          </p:cNvPr>
          <p:cNvSpPr txBox="1">
            <a:spLocks/>
          </p:cNvSpPr>
          <p:nvPr/>
        </p:nvSpPr>
        <p:spPr>
          <a:xfrm>
            <a:off x="798649" y="4792146"/>
            <a:ext cx="1872528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Dependencies</a:t>
            </a:r>
            <a:endParaRPr lang="de-DE" sz="1600" b="1"/>
          </a:p>
        </p:txBody>
      </p:sp>
    </p:spTree>
    <p:extLst>
      <p:ext uri="{BB962C8B-B14F-4D97-AF65-F5344CB8AC3E}">
        <p14:creationId xmlns:p14="http://schemas.microsoft.com/office/powerpoint/2010/main" val="4046151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Component Caching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D3228B4-EBAC-CCC4-E102-6A4237F848F8}"/>
              </a:ext>
            </a:extLst>
          </p:cNvPr>
          <p:cNvSpPr txBox="1">
            <a:spLocks/>
          </p:cNvSpPr>
          <p:nvPr/>
        </p:nvSpPr>
        <p:spPr>
          <a:xfrm>
            <a:off x="8421398" y="1862680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130BA9-F944-57F2-1702-1E616F9A938D}"/>
              </a:ext>
            </a:extLst>
          </p:cNvPr>
          <p:cNvSpPr txBox="1"/>
          <p:nvPr/>
        </p:nvSpPr>
        <p:spPr>
          <a:xfrm>
            <a:off x="838345" y="3611871"/>
            <a:ext cx="742820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cachedTrainItems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useMemo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(() =&gt; trains.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&lt;/ListItem&gt;</a:t>
            </a:r>
            <a:br>
              <a:rPr lang="en-US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[trains])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518CD-0C87-5288-614F-CD76E8E8C7BC}"/>
              </a:ext>
            </a:extLst>
          </p:cNvPr>
          <p:cNvSpPr txBox="1"/>
          <p:nvPr/>
        </p:nvSpPr>
        <p:spPr>
          <a:xfrm>
            <a:off x="838345" y="1862680"/>
            <a:ext cx="742819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trainItems = trains.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&lt;/ListItem&gt;</a:t>
            </a:r>
            <a:br>
              <a:rPr lang="en-US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2DA99F4-5DB5-4F1E-7056-5E34D28594FE}"/>
              </a:ext>
            </a:extLst>
          </p:cNvPr>
          <p:cNvSpPr txBox="1">
            <a:spLocks/>
          </p:cNvSpPr>
          <p:nvPr/>
        </p:nvSpPr>
        <p:spPr>
          <a:xfrm>
            <a:off x="8421397" y="2351041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</a:t>
            </a:r>
            <a:r>
              <a:rPr lang="en-US" sz="1600" b="1">
                <a:solidFill>
                  <a:schemeClr val="bg2">
                    <a:lumMod val="50000"/>
                  </a:schemeClr>
                </a:solidFill>
              </a:rPr>
              <a:t>400 ms</a:t>
            </a:r>
            <a:endParaRPr lang="de-DE" sz="16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83D0E26-3504-7CEB-4510-BD9A755A84DE}"/>
              </a:ext>
            </a:extLst>
          </p:cNvPr>
          <p:cNvSpPr txBox="1">
            <a:spLocks/>
          </p:cNvSpPr>
          <p:nvPr/>
        </p:nvSpPr>
        <p:spPr>
          <a:xfrm>
            <a:off x="8421398" y="3609742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BC9AE5D-1BE1-5140-0296-36094B061083}"/>
              </a:ext>
            </a:extLst>
          </p:cNvPr>
          <p:cNvSpPr txBox="1">
            <a:spLocks/>
          </p:cNvSpPr>
          <p:nvPr/>
        </p:nvSpPr>
        <p:spPr>
          <a:xfrm>
            <a:off x="8421397" y="4098103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  </a:t>
            </a:r>
            <a:r>
              <a:rPr lang="en-US" sz="1600" b="1">
                <a:solidFill>
                  <a:srgbClr val="92D050"/>
                </a:solidFill>
              </a:rPr>
              <a:t>~ 7 ms</a:t>
            </a:r>
            <a:endParaRPr lang="de-DE" sz="1600" b="1">
              <a:solidFill>
                <a:srgbClr val="92D050"/>
              </a:solidFill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DF4CB98-3468-00B7-D3BB-3386D6DB74CF}"/>
              </a:ext>
            </a:extLst>
          </p:cNvPr>
          <p:cNvSpPr txBox="1">
            <a:spLocks/>
          </p:cNvSpPr>
          <p:nvPr/>
        </p:nvSpPr>
        <p:spPr>
          <a:xfrm>
            <a:off x="838345" y="3197786"/>
            <a:ext cx="2089582" cy="41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Mit useMemo: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BA5B03F-2498-1CDA-3BFC-E3FD32A44585}"/>
              </a:ext>
            </a:extLst>
          </p:cNvPr>
          <p:cNvSpPr/>
          <p:nvPr/>
        </p:nvSpPr>
        <p:spPr>
          <a:xfrm rot="16200000">
            <a:off x="1548548" y="4578760"/>
            <a:ext cx="298941" cy="27101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09928B2E-67D8-EEED-D7C6-58D70A3FE4B1}"/>
              </a:ext>
            </a:extLst>
          </p:cNvPr>
          <p:cNvSpPr txBox="1">
            <a:spLocks/>
          </p:cNvSpPr>
          <p:nvPr/>
        </p:nvSpPr>
        <p:spPr>
          <a:xfrm>
            <a:off x="798649" y="4792146"/>
            <a:ext cx="1872528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Dependencies</a:t>
            </a:r>
            <a:endParaRPr lang="de-DE" sz="16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E6420-8CA4-4CD9-4AE1-36EE86CEFEA3}"/>
              </a:ext>
            </a:extLst>
          </p:cNvPr>
          <p:cNvSpPr txBox="1"/>
          <p:nvPr/>
        </p:nvSpPr>
        <p:spPr>
          <a:xfrm>
            <a:off x="2443028" y="5850978"/>
            <a:ext cx="633341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highlight>
                  <a:srgbClr val="2B2B2B"/>
                </a:highlight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highlight>
                  <a:srgbClr val="2B2B2B"/>
                </a:highlight>
                <a:latin typeface="JetBrains Mono"/>
              </a:rPr>
              <a:t>ToDo 3.1 use useMemo to cache the pokemonItems</a:t>
            </a:r>
            <a:endParaRPr lang="en-US">
              <a:solidFill>
                <a:srgbClr val="A9B7C6"/>
              </a:solidFill>
              <a:effectLst/>
              <a:highlight>
                <a:srgbClr val="2B2B2B"/>
              </a:highlight>
              <a:latin typeface="JetBrains Mono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0C287C2-6EF7-B1A2-ADAC-FC58C590FC6F}"/>
              </a:ext>
            </a:extLst>
          </p:cNvPr>
          <p:cNvSpPr txBox="1">
            <a:spLocks/>
          </p:cNvSpPr>
          <p:nvPr/>
        </p:nvSpPr>
        <p:spPr>
          <a:xfrm>
            <a:off x="838345" y="5887468"/>
            <a:ext cx="2089582" cy="41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Aufgabe:</a:t>
            </a:r>
          </a:p>
        </p:txBody>
      </p:sp>
    </p:spTree>
    <p:extLst>
      <p:ext uri="{BB962C8B-B14F-4D97-AF65-F5344CB8AC3E}">
        <p14:creationId xmlns:p14="http://schemas.microsoft.com/office/powerpoint/2010/main" val="23032904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">
            <a:extLst>
              <a:ext uri="{FF2B5EF4-FFF2-40B4-BE49-F238E27FC236}">
                <a16:creationId xmlns:a16="http://schemas.microsoft.com/office/drawing/2014/main" id="{0AB88B66-1A5C-20D7-F47A-40CDDD03ED85}"/>
              </a:ext>
            </a:extLst>
          </p:cNvPr>
          <p:cNvSpPr txBox="1"/>
          <p:nvPr/>
        </p:nvSpPr>
        <p:spPr>
          <a:xfrm>
            <a:off x="1624891" y="3198605"/>
            <a:ext cx="854518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cachedPokemonItems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useMemo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(() =&gt; (</a:t>
            </a:r>
          </a:p>
          <a:p>
            <a:r>
              <a:rPr lang="en-US">
                <a:solidFill>
                  <a:srgbClr val="A9B7C6"/>
                </a:solidFill>
                <a:latin typeface="JetBrains Mono"/>
              </a:rPr>
              <a:t> 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((pokemon) =&gt;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="PokemonListItem"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808080"/>
                </a:highlight>
                <a:latin typeface="JetBrains Mono"/>
              </a:rPr>
              <a:t>. . .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/&gt;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A9B7C6"/>
                </a:solidFill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5" name="ToDo 1.1 Show">
            <a:extLst>
              <a:ext uri="{FF2B5EF4-FFF2-40B4-BE49-F238E27FC236}">
                <a16:creationId xmlns:a16="http://schemas.microsoft.com/office/drawing/2014/main" id="{33387BA1-B87C-8885-A341-31F6B07D9BD6}"/>
              </a:ext>
            </a:extLst>
          </p:cNvPr>
          <p:cNvSpPr txBox="1"/>
          <p:nvPr/>
        </p:nvSpPr>
        <p:spPr>
          <a:xfrm>
            <a:off x="1624891" y="3186947"/>
            <a:ext cx="854518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3.1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  <a:p>
            <a:pPr algn="ctr"/>
            <a:endParaRPr lang="en-US" i="1">
              <a:solidFill>
                <a:srgbClr val="A8C023"/>
              </a:solidFill>
              <a:effectLst/>
              <a:latin typeface="JetBrains Mon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Lösungen - Component Caching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91369E-E6B8-C5F9-9806-84422279352F}"/>
              </a:ext>
            </a:extLst>
          </p:cNvPr>
          <p:cNvSpPr txBox="1"/>
          <p:nvPr/>
        </p:nvSpPr>
        <p:spPr>
          <a:xfrm>
            <a:off x="4434789" y="1984197"/>
            <a:ext cx="292538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8C023"/>
                </a:solidFill>
                <a:latin typeface="JetBrains Mono"/>
              </a:rPr>
              <a:t>terminal: </a:t>
            </a:r>
            <a:r>
              <a:rPr lang="en-US">
                <a:solidFill>
                  <a:srgbClr val="A9B7C6"/>
                </a:solidFill>
                <a:latin typeface="JetBrains Mono"/>
              </a:rPr>
              <a:t>git checkout todo3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00635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C0F6A-0029-D724-60AC-1DFBF53E11F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9048282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Deep Nesting wenn möglich vermeiden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Aber oftmals notwendig z.B. formData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9561873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C0F6A-0029-D724-60AC-1DFBF53E11F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9048282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Deep Nesting wenn möglich vermeiden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Aber oftmals notwendig z.B. formData</a:t>
            </a:r>
            <a:endParaRPr lang="en-DE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5" y="3290445"/>
            <a:ext cx="518832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 Nesting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422816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2FE96-38F8-4C5A-F51E-FAC6865DB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6" y="2243582"/>
            <a:ext cx="1997074" cy="42987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0655E9-9C5C-6604-38FE-020400F4A8A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Web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65D4C-A8E9-273B-C828-8ABD441AA014}"/>
              </a:ext>
            </a:extLst>
          </p:cNvPr>
          <p:cNvSpPr txBox="1"/>
          <p:nvPr/>
        </p:nvSpPr>
        <p:spPr>
          <a:xfrm>
            <a:off x="2981326" y="1914827"/>
            <a:ext cx="199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24452488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C0F6A-0029-D724-60AC-1DFBF53E11F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9048282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Deep Nesting wenn möglich vermeiden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Aber oftmals notwendig z.B. formData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06190-C5FA-0322-6B0A-FB8EE12351C7}"/>
              </a:ext>
            </a:extLst>
          </p:cNvPr>
          <p:cNvSpPr txBox="1"/>
          <p:nvPr/>
        </p:nvSpPr>
        <p:spPr>
          <a:xfrm>
            <a:off x="773205" y="4619618"/>
            <a:ext cx="700816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Shallow Nesting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[colorObject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highlight>
                  <a:srgbClr val="2B2B2B"/>
                </a:highlight>
                <a:latin typeface="JetBrains Mono"/>
              </a:rPr>
              <a:t>setColorObject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] = </a:t>
            </a:r>
            <a:r>
              <a:rPr lang="en-US">
                <a:solidFill>
                  <a:srgbClr val="FFC66D"/>
                </a:solidFill>
                <a:effectLst/>
                <a:highlight>
                  <a:srgbClr val="2B2B2B"/>
                </a:highlight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highlight>
                  <a:srgbClr val="2B2B2B"/>
                </a:highlight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highlight>
                  <a:srgbClr val="2B2B2B"/>
                </a:highlight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highlight>
                  <a:srgbClr val="2B2B2B"/>
                </a:highlight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highlight>
                  <a:srgbClr val="2B2B2B"/>
                </a:highlight>
                <a:latin typeface="JetBrains Mono"/>
              </a:rPr>
              <a:t>'red'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highlight>
                  <a:srgbClr val="2B2B2B"/>
                </a:highlight>
                <a:latin typeface="JetBrains Mono"/>
              </a:rPr>
              <a:t>setColorObject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({ ...colorObject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highlight>
                  <a:srgbClr val="2B2B2B"/>
                </a:highlight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highlight>
                  <a:srgbClr val="2B2B2B"/>
                </a:highlight>
                <a:latin typeface="JetBrains Mono"/>
              </a:rPr>
              <a:t>'blue'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highlight>
                <a:srgbClr val="2B2B2B"/>
              </a:highlight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5" y="3290445"/>
            <a:ext cx="518832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 Nesting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6AEFAD-3F80-98C9-5E3A-32134C38E138}"/>
              </a:ext>
            </a:extLst>
          </p:cNvPr>
          <p:cNvSpPr/>
          <p:nvPr/>
        </p:nvSpPr>
        <p:spPr>
          <a:xfrm rot="16200000">
            <a:off x="2274168" y="5593232"/>
            <a:ext cx="501995" cy="455093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89A9E1-0FB3-DBEE-E628-B52F1AA5A10F}"/>
              </a:ext>
            </a:extLst>
          </p:cNvPr>
          <p:cNvSpPr txBox="1">
            <a:spLocks/>
          </p:cNvSpPr>
          <p:nvPr/>
        </p:nvSpPr>
        <p:spPr>
          <a:xfrm>
            <a:off x="773205" y="6110335"/>
            <a:ext cx="4757584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Use Object spreading to recreate object</a:t>
            </a:r>
            <a:endParaRPr lang="de-DE" sz="1600" b="1"/>
          </a:p>
        </p:txBody>
      </p:sp>
    </p:spTree>
    <p:extLst>
      <p:ext uri="{BB962C8B-B14F-4D97-AF65-F5344CB8AC3E}">
        <p14:creationId xmlns:p14="http://schemas.microsoft.com/office/powerpoint/2010/main" val="10172096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useRef: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93595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800"/>
              <a:t>Persistiert Werte zwischen Renderings</a:t>
            </a:r>
            <a:endParaRPr lang="en-DE" sz="180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US" sz="1800"/>
              <a:t>useState aber löst keine Renderings aus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1826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useRef: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93595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800"/>
              <a:t>Persistiert Werte zwischen Renderings</a:t>
            </a:r>
            <a:endParaRPr lang="en-DE" sz="180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US" sz="1800"/>
              <a:t>useState aber löst keine Renderings aus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6AED08-E0BD-D20C-FB85-598D1CEE7FE6}"/>
              </a:ext>
            </a:extLst>
          </p:cNvPr>
          <p:cNvSpPr txBox="1"/>
          <p:nvPr/>
        </p:nvSpPr>
        <p:spPr>
          <a:xfrm>
            <a:off x="838345" y="4380562"/>
            <a:ext cx="686954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trainMap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useRef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&lt;Record&lt;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number,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ITrain&gt;&gt;({})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9D836E-CB7B-4172-BE6C-EAD6566765E8}"/>
              </a:ext>
            </a:extLst>
          </p:cNvPr>
          <p:cNvSpPr txBox="1"/>
          <p:nvPr/>
        </p:nvSpPr>
        <p:spPr>
          <a:xfrm>
            <a:off x="838344" y="4955250"/>
            <a:ext cx="6869545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handleUpdateTrain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(train: ITrain) =&gt;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trainMap.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[train.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train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0414679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Aufgaben useRef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3BCDE-0670-20CF-3747-CC8DBBB5066A}"/>
              </a:ext>
            </a:extLst>
          </p:cNvPr>
          <p:cNvSpPr txBox="1"/>
          <p:nvPr/>
        </p:nvSpPr>
        <p:spPr>
          <a:xfrm>
            <a:off x="990463" y="2682452"/>
            <a:ext cx="9767181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3.2.1 use useRef to store edited pokemons in an editedPokemonsMap</a:t>
            </a:r>
            <a:endParaRPr lang="en-US" i="1">
              <a:solidFill>
                <a:srgbClr val="A8C023"/>
              </a:solidFill>
              <a:latin typeface="JetBrains Mono"/>
            </a:endParaRP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3.2.2 update the pokemon in the editedPokemonsMap</a:t>
            </a: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3.2.3 use name of edited pokemon (if it exists) in favor of queried pokemon name</a:t>
            </a:r>
            <a:endParaRPr lang="en-US" i="1">
              <a:solidFill>
                <a:srgbClr val="A9B7C6"/>
              </a:solidFill>
              <a:latin typeface="JetBrains Mono"/>
            </a:endParaRP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 enable</a:t>
            </a:r>
            <a:endParaRPr lang="en-US" i="1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1DA61-AA78-F3DE-E46C-8AEA217AE6E5}"/>
              </a:ext>
            </a:extLst>
          </p:cNvPr>
          <p:cNvSpPr txBox="1">
            <a:spLocks/>
          </p:cNvSpPr>
          <p:nvPr/>
        </p:nvSpPr>
        <p:spPr>
          <a:xfrm>
            <a:off x="8238565" y="3896427"/>
            <a:ext cx="2519079" cy="263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3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23A4A-450B-6582-41CC-7F2575B7AB0B}"/>
              </a:ext>
            </a:extLst>
          </p:cNvPr>
          <p:cNvSpPr txBox="1"/>
          <p:nvPr/>
        </p:nvSpPr>
        <p:spPr>
          <a:xfrm>
            <a:off x="990463" y="4505213"/>
            <a:ext cx="9767180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3.3.1 use useRef to store reset Callbacks from child components in a resetMap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3.3.2 Pass a reset-callback function to EditableTextField</a:t>
            </a: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 enable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3B4128-DE74-25A9-CDF8-76E8BB8FB70A}"/>
              </a:ext>
            </a:extLst>
          </p:cNvPr>
          <p:cNvSpPr txBox="1">
            <a:spLocks/>
          </p:cNvSpPr>
          <p:nvPr/>
        </p:nvSpPr>
        <p:spPr>
          <a:xfrm>
            <a:off x="8238562" y="5442189"/>
            <a:ext cx="2519079" cy="263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3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</p:spTree>
    <p:extLst>
      <p:ext uri="{BB962C8B-B14F-4D97-AF65-F5344CB8AC3E}">
        <p14:creationId xmlns:p14="http://schemas.microsoft.com/office/powerpoint/2010/main" val="3720822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65" y="358896"/>
            <a:ext cx="10515600" cy="1325563"/>
          </a:xfrm>
        </p:spPr>
        <p:txBody>
          <a:bodyPr/>
          <a:lstStyle/>
          <a:p>
            <a:r>
              <a:rPr lang="de-DE"/>
              <a:t>Lösungen useRef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17D2D-C115-C1EF-D6B2-3E8881621C0E}"/>
              </a:ext>
            </a:extLst>
          </p:cNvPr>
          <p:cNvSpPr txBox="1"/>
          <p:nvPr/>
        </p:nvSpPr>
        <p:spPr>
          <a:xfrm>
            <a:off x="1730187" y="1821014"/>
            <a:ext cx="842869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3.2.1 use useRef to store edited pokemons in an editedPokemonsMap</a:t>
            </a:r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editedPokemonsMap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useRef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&lt;Record&lt;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number,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IPokemon&gt;&gt;({})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3AED2-A49A-9999-F57E-CBE6E1790105}"/>
              </a:ext>
            </a:extLst>
          </p:cNvPr>
          <p:cNvSpPr txBox="1"/>
          <p:nvPr/>
        </p:nvSpPr>
        <p:spPr>
          <a:xfrm>
            <a:off x="1730187" y="2550024"/>
            <a:ext cx="842869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3.2.2 update the pokemon in the editedPokemonsMap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editedPokemonsMap.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pokemon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ToDo 1.1 Show">
            <a:extLst>
              <a:ext uri="{FF2B5EF4-FFF2-40B4-BE49-F238E27FC236}">
                <a16:creationId xmlns:a16="http://schemas.microsoft.com/office/drawing/2014/main" id="{AA6C0A04-67AA-B6A0-B590-2B1AEB2B2E6D}"/>
              </a:ext>
            </a:extLst>
          </p:cNvPr>
          <p:cNvSpPr txBox="1"/>
          <p:nvPr/>
        </p:nvSpPr>
        <p:spPr>
          <a:xfrm>
            <a:off x="1714497" y="1821014"/>
            <a:ext cx="843085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solidFill>
                  <a:srgbClr val="A8C023"/>
                </a:solidFill>
                <a:effectLst/>
                <a:latin typeface="JetBrains Mono"/>
              </a:rPr>
              <a:t>ToDo</a:t>
            </a:r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 </a:t>
            </a:r>
            <a:r>
              <a:rPr lang="en-US" i="1" dirty="0">
                <a:solidFill>
                  <a:srgbClr val="A8C023"/>
                </a:solidFill>
                <a:latin typeface="JetBrains Mono"/>
              </a:rPr>
              <a:t>3.2.1</a:t>
            </a:r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4" name="ToDo 1.1 Show">
            <a:extLst>
              <a:ext uri="{FF2B5EF4-FFF2-40B4-BE49-F238E27FC236}">
                <a16:creationId xmlns:a16="http://schemas.microsoft.com/office/drawing/2014/main" id="{EEF1E9CF-9269-3AB9-2726-1DE577237EE3}"/>
              </a:ext>
            </a:extLst>
          </p:cNvPr>
          <p:cNvSpPr txBox="1"/>
          <p:nvPr/>
        </p:nvSpPr>
        <p:spPr>
          <a:xfrm>
            <a:off x="1707773" y="2546044"/>
            <a:ext cx="843085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3.2.2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0AC01E-6AF5-E57D-2106-0EE6219ECE85}"/>
              </a:ext>
            </a:extLst>
          </p:cNvPr>
          <p:cNvSpPr txBox="1"/>
          <p:nvPr/>
        </p:nvSpPr>
        <p:spPr>
          <a:xfrm>
            <a:off x="1715038" y="4390655"/>
            <a:ext cx="845197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3.3.1 use useRef to store reset Callbacks from child components in a resetMap</a:t>
            </a:r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resetMap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useRef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&lt;Record&lt;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number,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 =&gt; 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&gt;&gt;({})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FFD137-C5D9-81E6-B898-99F8484D63D4}"/>
              </a:ext>
            </a:extLst>
          </p:cNvPr>
          <p:cNvSpPr txBox="1"/>
          <p:nvPr/>
        </p:nvSpPr>
        <p:spPr>
          <a:xfrm>
            <a:off x="1714497" y="5156840"/>
            <a:ext cx="845197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3.3.2 Pass a reset-callback function to EditableTextField</a:t>
            </a:r>
          </a:p>
          <a:p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registerReset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{(reset) =&gt; { resetMap.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reset</a:t>
            </a:r>
            <a:r>
              <a:rPr lang="en-US">
                <a:solidFill>
                  <a:srgbClr val="CC7832"/>
                </a:solidFill>
                <a:latin typeface="JetBrains Mono"/>
              </a:rPr>
              <a:t>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}}</a:t>
            </a:r>
          </a:p>
        </p:txBody>
      </p:sp>
      <p:sp>
        <p:nvSpPr>
          <p:cNvPr id="21" name="ToDo 1.1 Show">
            <a:extLst>
              <a:ext uri="{FF2B5EF4-FFF2-40B4-BE49-F238E27FC236}">
                <a16:creationId xmlns:a16="http://schemas.microsoft.com/office/drawing/2014/main" id="{F00E372E-A7C0-1DF5-2AE9-A482B68C7BA4}"/>
              </a:ext>
            </a:extLst>
          </p:cNvPr>
          <p:cNvSpPr txBox="1"/>
          <p:nvPr/>
        </p:nvSpPr>
        <p:spPr>
          <a:xfrm>
            <a:off x="1684239" y="4390654"/>
            <a:ext cx="844658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3.3.1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22" name="ToDo 1.1 Show">
            <a:extLst>
              <a:ext uri="{FF2B5EF4-FFF2-40B4-BE49-F238E27FC236}">
                <a16:creationId xmlns:a16="http://schemas.microsoft.com/office/drawing/2014/main" id="{27AEA494-2B64-0B67-D924-1B6CAF484C68}"/>
              </a:ext>
            </a:extLst>
          </p:cNvPr>
          <p:cNvSpPr txBox="1"/>
          <p:nvPr/>
        </p:nvSpPr>
        <p:spPr>
          <a:xfrm>
            <a:off x="1684218" y="5159512"/>
            <a:ext cx="844714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3.3.2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42045-97D9-8994-9F1C-5648B86FD215}"/>
              </a:ext>
            </a:extLst>
          </p:cNvPr>
          <p:cNvSpPr txBox="1"/>
          <p:nvPr/>
        </p:nvSpPr>
        <p:spPr>
          <a:xfrm>
            <a:off x="1736911" y="3275054"/>
            <a:ext cx="842869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3.2.3 use name of edited pokemon (if it exists) in favor of queried pokemon name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defaultValue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{editedPokemonsMap.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]?.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|| 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5" name="ToDo 1.1 Show">
            <a:extLst>
              <a:ext uri="{FF2B5EF4-FFF2-40B4-BE49-F238E27FC236}">
                <a16:creationId xmlns:a16="http://schemas.microsoft.com/office/drawing/2014/main" id="{7087DCAB-22AD-D7AA-0C63-D8CDA7663630}"/>
              </a:ext>
            </a:extLst>
          </p:cNvPr>
          <p:cNvSpPr txBox="1"/>
          <p:nvPr/>
        </p:nvSpPr>
        <p:spPr>
          <a:xfrm>
            <a:off x="1714497" y="3271074"/>
            <a:ext cx="843085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3.2.3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</p:spTree>
    <p:extLst>
      <p:ext uri="{BB962C8B-B14F-4D97-AF65-F5344CB8AC3E}">
        <p14:creationId xmlns:p14="http://schemas.microsoft.com/office/powerpoint/2010/main" val="28983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1" grpId="0" animBg="1"/>
      <p:bldP spid="22" grpId="0" animBg="1"/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State-Objekte dürfen nicht direkt editiert werden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Erst kopieren, dann editieren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38366347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4" y="3290445"/>
            <a:ext cx="5779996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Deep Nesting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[colorObjects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([{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'green'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 = [...colorObjects]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{ ...newColorObjects[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'blue’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(newColorObjects)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6AEFAD-3F80-98C9-5E3A-32134C38E138}"/>
              </a:ext>
            </a:extLst>
          </p:cNvPr>
          <p:cNvSpPr/>
          <p:nvPr/>
        </p:nvSpPr>
        <p:spPr>
          <a:xfrm rot="16200000">
            <a:off x="2940588" y="4942048"/>
            <a:ext cx="350971" cy="34381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89A9E1-0FB3-DBEE-E628-B52F1AA5A10F}"/>
              </a:ext>
            </a:extLst>
          </p:cNvPr>
          <p:cNvSpPr txBox="1">
            <a:spLocks/>
          </p:cNvSpPr>
          <p:nvPr/>
        </p:nvSpPr>
        <p:spPr>
          <a:xfrm>
            <a:off x="773205" y="5289441"/>
            <a:ext cx="4982136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</a:rPr>
              <a:t>Use Object spreading to recreate objects</a:t>
            </a:r>
            <a:endParaRPr lang="de-DE" sz="1600" b="1">
              <a:solidFill>
                <a:schemeClr val="bg1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7196DC1-AD5E-9390-590F-B685D5ACB7D3}"/>
              </a:ext>
            </a:extLst>
          </p:cNvPr>
          <p:cNvSpPr/>
          <p:nvPr/>
        </p:nvSpPr>
        <p:spPr>
          <a:xfrm rot="5400000">
            <a:off x="3248406" y="4248208"/>
            <a:ext cx="26584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State-Objekte dürfen nicht direkt editiert werden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Erst kopieren, dann editieren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29621907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4" y="3290445"/>
            <a:ext cx="5779996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Deep Nesting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[colorObjects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([{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'green'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 = [...colorObjects]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{ ...newColorObjects[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'blue’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(newColorObjects)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6AEFAD-3F80-98C9-5E3A-32134C38E138}"/>
              </a:ext>
            </a:extLst>
          </p:cNvPr>
          <p:cNvSpPr/>
          <p:nvPr/>
        </p:nvSpPr>
        <p:spPr>
          <a:xfrm rot="16200000">
            <a:off x="2940588" y="4942048"/>
            <a:ext cx="350971" cy="34381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89A9E1-0FB3-DBEE-E628-B52F1AA5A10F}"/>
              </a:ext>
            </a:extLst>
          </p:cNvPr>
          <p:cNvSpPr txBox="1">
            <a:spLocks/>
          </p:cNvSpPr>
          <p:nvPr/>
        </p:nvSpPr>
        <p:spPr>
          <a:xfrm>
            <a:off x="773205" y="5289441"/>
            <a:ext cx="4982136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</a:rPr>
              <a:t>Use Object spreading to recreate objects</a:t>
            </a:r>
            <a:endParaRPr lang="de-DE" sz="1600" b="1">
              <a:solidFill>
                <a:schemeClr val="bg1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7196DC1-AD5E-9390-590F-B685D5ACB7D3}"/>
              </a:ext>
            </a:extLst>
          </p:cNvPr>
          <p:cNvSpPr/>
          <p:nvPr/>
        </p:nvSpPr>
        <p:spPr>
          <a:xfrm rot="5400000">
            <a:off x="3248406" y="4248208"/>
            <a:ext cx="26584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156BA3-C61B-1C24-A9F7-A031EA9FD5AF}"/>
              </a:ext>
            </a:extLst>
          </p:cNvPr>
          <p:cNvSpPr/>
          <p:nvPr/>
        </p:nvSpPr>
        <p:spPr>
          <a:xfrm>
            <a:off x="9049572" y="1884536"/>
            <a:ext cx="815788" cy="8157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8F0A0C-8CF9-443D-C71B-A927DF607FCC}"/>
              </a:ext>
            </a:extLst>
          </p:cNvPr>
          <p:cNvSpPr txBox="1"/>
          <p:nvPr/>
        </p:nvSpPr>
        <p:spPr>
          <a:xfrm>
            <a:off x="9049573" y="2030820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Color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Object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20C47B-8E28-ECC1-4A8B-F4D020F84D33}"/>
              </a:ext>
            </a:extLst>
          </p:cNvPr>
          <p:cNvSpPr/>
          <p:nvPr/>
        </p:nvSpPr>
        <p:spPr>
          <a:xfrm>
            <a:off x="7896428" y="3142017"/>
            <a:ext cx="815788" cy="8157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CD4D3-9BEF-9F8C-74F2-6B2C8E43B652}"/>
              </a:ext>
            </a:extLst>
          </p:cNvPr>
          <p:cNvSpPr txBox="1"/>
          <p:nvPr/>
        </p:nvSpPr>
        <p:spPr>
          <a:xfrm>
            <a:off x="7896429" y="3394952"/>
            <a:ext cx="81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[0]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F04834-200F-6E7F-2340-8AC791ED539A}"/>
              </a:ext>
            </a:extLst>
          </p:cNvPr>
          <p:cNvSpPr/>
          <p:nvPr/>
        </p:nvSpPr>
        <p:spPr>
          <a:xfrm>
            <a:off x="10129648" y="3153062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EB846-8483-985D-B31B-92D925E711CA}"/>
              </a:ext>
            </a:extLst>
          </p:cNvPr>
          <p:cNvSpPr txBox="1"/>
          <p:nvPr/>
        </p:nvSpPr>
        <p:spPr>
          <a:xfrm>
            <a:off x="10129649" y="3405997"/>
            <a:ext cx="81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[1]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AB30C7D-A235-5593-F8C6-510C8CEC4D4C}"/>
              </a:ext>
            </a:extLst>
          </p:cNvPr>
          <p:cNvSpPr/>
          <p:nvPr/>
        </p:nvSpPr>
        <p:spPr>
          <a:xfrm>
            <a:off x="7416818" y="4662892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AD455-8889-5321-8238-C5D2042FC2E9}"/>
              </a:ext>
            </a:extLst>
          </p:cNvPr>
          <p:cNvSpPr txBox="1"/>
          <p:nvPr/>
        </p:nvSpPr>
        <p:spPr>
          <a:xfrm>
            <a:off x="7416819" y="4825678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slot: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B04626-2519-32A7-D95C-88883386B65A}"/>
              </a:ext>
            </a:extLst>
          </p:cNvPr>
          <p:cNvSpPr/>
          <p:nvPr/>
        </p:nvSpPr>
        <p:spPr>
          <a:xfrm>
            <a:off x="8376041" y="4669894"/>
            <a:ext cx="815788" cy="8157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759290-2656-1900-59AE-4400710D5709}"/>
              </a:ext>
            </a:extLst>
          </p:cNvPr>
          <p:cNvSpPr txBox="1"/>
          <p:nvPr/>
        </p:nvSpPr>
        <p:spPr>
          <a:xfrm>
            <a:off x="8376041" y="4824595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color: red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FB69BF3-2959-6604-40B6-061213F38D4C}"/>
              </a:ext>
            </a:extLst>
          </p:cNvPr>
          <p:cNvSpPr/>
          <p:nvPr/>
        </p:nvSpPr>
        <p:spPr>
          <a:xfrm>
            <a:off x="9643784" y="4667396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3A73CA-4B53-F202-3C3C-06F42D4F3E44}"/>
              </a:ext>
            </a:extLst>
          </p:cNvPr>
          <p:cNvSpPr txBox="1"/>
          <p:nvPr/>
        </p:nvSpPr>
        <p:spPr>
          <a:xfrm>
            <a:off x="9643785" y="4830182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slot: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518C7A7-160F-F784-25A6-8F7D10FE164C}"/>
              </a:ext>
            </a:extLst>
          </p:cNvPr>
          <p:cNvSpPr/>
          <p:nvPr/>
        </p:nvSpPr>
        <p:spPr>
          <a:xfrm>
            <a:off x="10603007" y="4674398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73B630-2ADE-8899-C477-086A6C10DDF0}"/>
              </a:ext>
            </a:extLst>
          </p:cNvPr>
          <p:cNvSpPr txBox="1"/>
          <p:nvPr/>
        </p:nvSpPr>
        <p:spPr>
          <a:xfrm>
            <a:off x="10603007" y="4829099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color: blue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3D68966-BCDB-BA00-AFB5-340543B21427}"/>
              </a:ext>
            </a:extLst>
          </p:cNvPr>
          <p:cNvSpPr/>
          <p:nvPr/>
        </p:nvSpPr>
        <p:spPr>
          <a:xfrm rot="7902096">
            <a:off x="8579810" y="2800079"/>
            <a:ext cx="518984" cy="222555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061FDDF-2E19-54C1-80C9-E01956E0AE5D}"/>
              </a:ext>
            </a:extLst>
          </p:cNvPr>
          <p:cNvSpPr/>
          <p:nvPr/>
        </p:nvSpPr>
        <p:spPr>
          <a:xfrm rot="2700000">
            <a:off x="9762234" y="2805675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6C0A05D-8E42-75BE-0045-1A8CE6AC8DA0}"/>
              </a:ext>
            </a:extLst>
          </p:cNvPr>
          <p:cNvSpPr/>
          <p:nvPr/>
        </p:nvSpPr>
        <p:spPr>
          <a:xfrm rot="6710096">
            <a:off x="7683840" y="4199071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E0A9CA1-E5E3-6C5B-D809-D0A05F20C8CC}"/>
              </a:ext>
            </a:extLst>
          </p:cNvPr>
          <p:cNvSpPr/>
          <p:nvPr/>
        </p:nvSpPr>
        <p:spPr>
          <a:xfrm rot="4114798">
            <a:off x="8345676" y="4199071"/>
            <a:ext cx="518984" cy="222555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7F49578-B1B9-DC2F-9905-E5047E58F606}"/>
              </a:ext>
            </a:extLst>
          </p:cNvPr>
          <p:cNvSpPr/>
          <p:nvPr/>
        </p:nvSpPr>
        <p:spPr>
          <a:xfrm rot="6710096">
            <a:off x="9950789" y="4199072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BB46F45-7F76-22CF-69F2-B09C83FB2D57}"/>
              </a:ext>
            </a:extLst>
          </p:cNvPr>
          <p:cNvSpPr/>
          <p:nvPr/>
        </p:nvSpPr>
        <p:spPr>
          <a:xfrm rot="4114798">
            <a:off x="10612625" y="4199072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State-Objekte dürfen nicht direkt editiert werden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Erst kopieren, dann editieren</a:t>
            </a:r>
            <a:endParaRPr lang="en-DE" sz="18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A23635-ECB9-94B9-5885-A81C31A68F1E}"/>
              </a:ext>
            </a:extLst>
          </p:cNvPr>
          <p:cNvSpPr txBox="1"/>
          <p:nvPr/>
        </p:nvSpPr>
        <p:spPr>
          <a:xfrm>
            <a:off x="6777019" y="5855459"/>
            <a:ext cx="5360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Wird ‚red‘ auf ‚blue‘ abgeändert so müssen alle Objekte darüber kopiert werden.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DBB553E4-C6C4-1375-7B28-1BD2FE7C5CA4}"/>
              </a:ext>
            </a:extLst>
          </p:cNvPr>
          <p:cNvSpPr/>
          <p:nvPr/>
        </p:nvSpPr>
        <p:spPr>
          <a:xfrm rot="16200000">
            <a:off x="8655318" y="5557532"/>
            <a:ext cx="292532" cy="290388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39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Ausblick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/>
              <a:t>Virtualized List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/>
              <a:t>React 19</a:t>
            </a:r>
            <a:endParaRPr lang="en-DE" sz="2400"/>
          </a:p>
        </p:txBody>
      </p:sp>
    </p:spTree>
    <p:extLst>
      <p:ext uri="{BB962C8B-B14F-4D97-AF65-F5344CB8AC3E}">
        <p14:creationId xmlns:p14="http://schemas.microsoft.com/office/powerpoint/2010/main" val="38636075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Virtualized List</a:t>
            </a:r>
          </a:p>
        </p:txBody>
      </p:sp>
      <p:pic>
        <p:nvPicPr>
          <p:cNvPr id="2050" name="Picture 2" descr="Virtualize large lists with react-window | Articles | web.dev">
            <a:extLst>
              <a:ext uri="{FF2B5EF4-FFF2-40B4-BE49-F238E27FC236}">
                <a16:creationId xmlns:a16="http://schemas.microsoft.com/office/drawing/2014/main" id="{9B2EE12A-B845-ED84-B630-5B858A715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742" y="1945325"/>
            <a:ext cx="5410055" cy="359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1E624C8-0605-12BF-5AB3-08F76FB945AF}"/>
              </a:ext>
            </a:extLst>
          </p:cNvPr>
          <p:cNvSpPr txBox="1">
            <a:spLocks/>
          </p:cNvSpPr>
          <p:nvPr/>
        </p:nvSpPr>
        <p:spPr>
          <a:xfrm>
            <a:off x="839788" y="2310953"/>
            <a:ext cx="8707623" cy="286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rendern was wirklich sichtbar ist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Performanter und flexibler als useMemo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66888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2FE96-38F8-4C5A-F51E-FAC6865DB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6" y="2243582"/>
            <a:ext cx="1997074" cy="42987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0655E9-9C5C-6604-38FE-020400F4A8A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Web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E3B6A-9830-AFB7-F454-ACA47B106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128" y="2243390"/>
            <a:ext cx="2014780" cy="4292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765D4C-A8E9-273B-C828-8ABD441AA014}"/>
              </a:ext>
            </a:extLst>
          </p:cNvPr>
          <p:cNvSpPr txBox="1"/>
          <p:nvPr/>
        </p:nvSpPr>
        <p:spPr>
          <a:xfrm>
            <a:off x="2981326" y="1914827"/>
            <a:ext cx="199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/>
              <a:t>Login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BD973-B772-A391-5E3F-FBB398D51C1C}"/>
              </a:ext>
            </a:extLst>
          </p:cNvPr>
          <p:cNvSpPr txBox="1"/>
          <p:nvPr/>
        </p:nvSpPr>
        <p:spPr>
          <a:xfrm>
            <a:off x="7203260" y="1914827"/>
            <a:ext cx="203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/>
              <a:t>Pokemon Page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2AA427-0968-4C7E-9492-B99B7157CF17}"/>
              </a:ext>
            </a:extLst>
          </p:cNvPr>
          <p:cNvSpPr/>
          <p:nvPr/>
        </p:nvSpPr>
        <p:spPr>
          <a:xfrm>
            <a:off x="5605390" y="4162022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bg1"/>
                </a:solidFill>
              </a:rPr>
              <a:t>Redirect</a:t>
            </a:r>
          </a:p>
        </p:txBody>
      </p:sp>
    </p:spTree>
    <p:extLst>
      <p:ext uri="{BB962C8B-B14F-4D97-AF65-F5344CB8AC3E}">
        <p14:creationId xmlns:p14="http://schemas.microsoft.com/office/powerpoint/2010/main" val="13774165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Virtualized List</a:t>
            </a:r>
          </a:p>
        </p:txBody>
      </p:sp>
      <p:pic>
        <p:nvPicPr>
          <p:cNvPr id="2050" name="Picture 2" descr="Virtualize large lists with react-window | Articles | web.dev">
            <a:extLst>
              <a:ext uri="{FF2B5EF4-FFF2-40B4-BE49-F238E27FC236}">
                <a16:creationId xmlns:a16="http://schemas.microsoft.com/office/drawing/2014/main" id="{9B2EE12A-B845-ED84-B630-5B858A715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742" y="1945325"/>
            <a:ext cx="5410055" cy="359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1E624C8-0605-12BF-5AB3-08F76FB945AF}"/>
              </a:ext>
            </a:extLst>
          </p:cNvPr>
          <p:cNvSpPr txBox="1">
            <a:spLocks/>
          </p:cNvSpPr>
          <p:nvPr/>
        </p:nvSpPr>
        <p:spPr>
          <a:xfrm>
            <a:off x="839788" y="2310953"/>
            <a:ext cx="8707623" cy="286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rendern was wirklich sichtbar ist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Performanter und flexibler als useMemo</a:t>
            </a:r>
            <a:endParaRPr 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F2765D-3A05-5464-B52C-B4C913556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473" y="3229938"/>
            <a:ext cx="3230735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&lt;List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{[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solidFill>
                  <a:srgbClr val="A9B7C6"/>
                </a:solidFill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height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solidFill>
                  <a:srgbClr val="A9B7C6"/>
                </a:solidFill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itemHeight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solidFill>
                  <a:srgbClr val="A9B7C6"/>
                </a:solidFill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itemKey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="id“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{index =&gt;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&lt;div&gt;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{index}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&lt;/div&gt;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&lt;/List&gt;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2852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19 - </a:t>
            </a:r>
            <a:r>
              <a:rPr lang="en-US" sz="4400">
                <a:hlinkClick r:id="rId3"/>
              </a:rPr>
              <a:t>Dev Blog</a:t>
            </a:r>
            <a:endParaRPr lang="de-DE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3F61A531-FCBF-56CC-F123-974502569A23}"/>
              </a:ext>
            </a:extLst>
          </p:cNvPr>
          <p:cNvSpPr txBox="1">
            <a:spLocks/>
          </p:cNvSpPr>
          <p:nvPr/>
        </p:nvSpPr>
        <p:spPr>
          <a:xfrm>
            <a:off x="839788" y="2310953"/>
            <a:ext cx="8707623" cy="286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Weniger Boilerplate</a:t>
            </a:r>
            <a:endParaRPr lang="en-US" sz="140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Schneller durch React-Compiler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useMemo &amp; useCallback entfallen</a:t>
            </a:r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/>
              <a:t>Aber Wissen bleibt relevant</a:t>
            </a:r>
          </a:p>
          <a:p>
            <a:pPr marL="285750" indent="-285750" defTabSz="914400"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Metadata hinzufügen (für SEO)</a:t>
            </a:r>
          </a:p>
          <a:p>
            <a:pPr marL="285750" indent="-285750" defTabSz="914400"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Background loading</a:t>
            </a:r>
          </a:p>
          <a:p>
            <a:pPr marL="285750" indent="-285750" defTabSz="914400"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useFormStatus &amp; useFormState hooks</a:t>
            </a:r>
          </a:p>
          <a:p>
            <a:pPr marL="285750" indent="-285750" defTabSz="914400"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use hook</a:t>
            </a:r>
          </a:p>
        </p:txBody>
      </p:sp>
    </p:spTree>
    <p:extLst>
      <p:ext uri="{BB962C8B-B14F-4D97-AF65-F5344CB8AC3E}">
        <p14:creationId xmlns:p14="http://schemas.microsoft.com/office/powerpoint/2010/main" val="2169055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Architecture</a:t>
            </a:r>
          </a:p>
        </p:txBody>
      </p:sp>
      <p:pic>
        <p:nvPicPr>
          <p:cNvPr id="11" name="Picture 10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EC0D234D-BD6E-71D6-9F48-CC95B9B6B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2282"/>
            <a:ext cx="10687086" cy="46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02491"/>
      </p:ext>
    </p:extLst>
  </p:cSld>
  <p:clrMapOvr>
    <a:masterClrMapping/>
  </p:clrMapOvr>
</p:sld>
</file>

<file path=ppt/theme/theme1.xml><?xml version="1.0" encoding="utf-8"?>
<a:theme xmlns:a="http://schemas.openxmlformats.org/drawingml/2006/main" name="AclueDesign">
  <a:themeElements>
    <a:clrScheme name="ACLUE Farben">
      <a:dk1>
        <a:srgbClr val="333333"/>
      </a:dk1>
      <a:lt1>
        <a:sysClr val="window" lastClr="FFFFFF"/>
      </a:lt1>
      <a:dk2>
        <a:srgbClr val="5E42F5"/>
      </a:dk2>
      <a:lt2>
        <a:srgbClr val="FF9664"/>
      </a:lt2>
      <a:accent1>
        <a:srgbClr val="5E42F5"/>
      </a:accent1>
      <a:accent2>
        <a:srgbClr val="FF9664"/>
      </a:accent2>
      <a:accent3>
        <a:srgbClr val="333333"/>
      </a:accent3>
      <a:accent4>
        <a:srgbClr val="FFFFFF"/>
      </a:accent4>
      <a:accent5>
        <a:srgbClr val="FFFFFF"/>
      </a:accent5>
      <a:accent6>
        <a:srgbClr val="FFFFFF"/>
      </a:accent6>
      <a:hlink>
        <a:srgbClr val="5E42F5"/>
      </a:hlink>
      <a:folHlink>
        <a:srgbClr val="FF9664"/>
      </a:folHlink>
    </a:clrScheme>
    <a:fontScheme name="Aclue Schrift">
      <a:majorFont>
        <a:latin typeface="Garet Book"/>
        <a:ea typeface=""/>
        <a:cs typeface=""/>
      </a:majorFont>
      <a:minorFont>
        <a:latin typeface="Garet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lueDesign" id="{5E459569-7D00-4B24-92D2-E3B8DBEDDABE}" vid="{28C871AF-C2F1-4C6A-8131-D6CAF294F47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6c5753e0-85cf-46f2-8355-eec33c0b2dc8" xsi:nil="true"/>
    <TaxCatchAll xmlns="90c5ddf0-2617-45ca-952f-f899c8b262d9" xsi:nil="true"/>
    <lcf76f155ced4ddcb4097134ff3c332f xmlns="6c5753e0-85cf-46f2-8355-eec33c0b2dc8">
      <Terms xmlns="http://schemas.microsoft.com/office/infopath/2007/PartnerControls"/>
    </lcf76f155ced4ddcb4097134ff3c332f>
    <SharedWithUsers xmlns="90c5ddf0-2617-45ca-952f-f899c8b262d9">
      <UserInfo>
        <DisplayName>Marius Hensch</DisplayName>
        <AccountId>13</AccountId>
        <AccountType/>
      </UserInfo>
      <UserInfo>
        <DisplayName>Jonas Keßler</DisplayName>
        <AccountId>28</AccountId>
        <AccountType/>
      </UserInfo>
      <UserInfo>
        <DisplayName>Malte Geßner</DisplayName>
        <AccountId>30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C17B3E0CFB5E54888BF0D653345B0CA" ma:contentTypeVersion="21" ma:contentTypeDescription="Ein neues Dokument erstellen." ma:contentTypeScope="" ma:versionID="26e14a33c480123635dde8b981889a4e">
  <xsd:schema xmlns:xsd="http://www.w3.org/2001/XMLSchema" xmlns:xs="http://www.w3.org/2001/XMLSchema" xmlns:p="http://schemas.microsoft.com/office/2006/metadata/properties" xmlns:ns2="6c5753e0-85cf-46f2-8355-eec33c0b2dc8" xmlns:ns3="90c5ddf0-2617-45ca-952f-f899c8b262d9" targetNamespace="http://schemas.microsoft.com/office/2006/metadata/properties" ma:root="true" ma:fieldsID="6fbe01ff44228ee0259006ae8ab568e6" ns2:_="" ns3:_="">
    <xsd:import namespace="6c5753e0-85cf-46f2-8355-eec33c0b2dc8"/>
    <xsd:import namespace="90c5ddf0-2617-45ca-952f-f899c8b262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_Flow_SignoffStatu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5753e0-85cf-46f2-8355-eec33c0b2d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2edd5bf9-e80a-45b0-b2ea-09a9f8206c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_Flow_SignoffStatus" ma:index="24" nillable="true" ma:displayName="Status Unterschrift" ma:internalName="Status_x0020_Unterschrift">
      <xsd:simpleType>
        <xsd:restriction base="dms:Text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c5ddf0-2617-45ca-952f-f899c8b262d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7a8c493-3ad7-4967-8cd1-ca8dcc6fdaca}" ma:internalName="TaxCatchAll" ma:showField="CatchAllData" ma:web="90c5ddf0-2617-45ca-952f-f899c8b262d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FCC383-1CAD-4E67-95BE-7666A585A00B}">
  <ds:schemaRefs>
    <ds:schemaRef ds:uri="6c5753e0-85cf-46f2-8355-eec33c0b2dc8"/>
    <ds:schemaRef ds:uri="90c5ddf0-2617-45ca-952f-f899c8b262d9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3744DCA-FB26-43F5-AB96-84AB7740A1C7}">
  <ds:schemaRefs>
    <ds:schemaRef ds:uri="6c5753e0-85cf-46f2-8355-eec33c0b2dc8"/>
    <ds:schemaRef ds:uri="90c5ddf0-2617-45ca-952f-f899c8b262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DFAF670-841C-45BF-AD8F-06FD58B65F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AclueDesign</Template>
  <TotalTime>71</TotalTime>
  <Words>4895</Words>
  <Application>Microsoft Office PowerPoint</Application>
  <PresentationFormat>Widescreen</PresentationFormat>
  <Paragraphs>567</Paragraphs>
  <Slides>81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Arial</vt:lpstr>
      <vt:lpstr>Arial Unicode MS</vt:lpstr>
      <vt:lpstr>Calibri</vt:lpstr>
      <vt:lpstr>Garet Book</vt:lpstr>
      <vt:lpstr>Garet Heavy</vt:lpstr>
      <vt:lpstr>JetBrains Mono</vt:lpstr>
      <vt:lpstr>Wingdings</vt:lpstr>
      <vt:lpstr>AclueDesign</vt:lpstr>
      <vt:lpstr>React advanced</vt:lpstr>
      <vt:lpstr>PowerPoint Presentation</vt:lpstr>
      <vt:lpstr>Agenda</vt:lpstr>
      <vt:lpstr>Projektvorstellung</vt:lpstr>
      <vt:lpstr>PowerPoint Presentation</vt:lpstr>
      <vt:lpstr>PowerPoint Presentation</vt:lpstr>
      <vt:lpstr>PowerPoint Presentation</vt:lpstr>
      <vt:lpstr>PowerPoint Presentation</vt:lpstr>
      <vt:lpstr>Architecture</vt:lpstr>
      <vt:lpstr>Architecture</vt:lpstr>
      <vt:lpstr>Was macht Entwickler advanced in react? </vt:lpstr>
      <vt:lpstr>Was macht Entwickler advanced in react? </vt:lpstr>
      <vt:lpstr>Css-Modules vs Styled-Components</vt:lpstr>
      <vt:lpstr>Wofür brauchen wir styling?</vt:lpstr>
      <vt:lpstr>CSS-Modules</vt:lpstr>
      <vt:lpstr>Inline SX-Styling mit MUI</vt:lpstr>
      <vt:lpstr>styled components with MUI</vt:lpstr>
      <vt:lpstr>PowerPoint Presentation</vt:lpstr>
      <vt:lpstr>Api-Generierung</vt:lpstr>
      <vt:lpstr> Was ist eine Api?</vt:lpstr>
      <vt:lpstr> Was ist eine Api?</vt:lpstr>
      <vt:lpstr> Was ist eine Api?</vt:lpstr>
      <vt:lpstr>Rule of </vt:lpstr>
      <vt:lpstr>Wie wird eine Api erstellt?</vt:lpstr>
      <vt:lpstr>Wie wird eine Api erstellt?</vt:lpstr>
      <vt:lpstr>Wie wird eine Api erstellt?</vt:lpstr>
      <vt:lpstr>Wie wird eine Api erstellt?</vt:lpstr>
      <vt:lpstr>Wie wird eine Api erstellt?</vt:lpstr>
      <vt:lpstr>Wie wird unsere Api generiert?</vt:lpstr>
      <vt:lpstr>Wie wird unsere Api generiert?</vt:lpstr>
      <vt:lpstr>Api-Generierung mit</vt:lpstr>
      <vt:lpstr>Api-Generierung mit</vt:lpstr>
      <vt:lpstr>Api-Generierung mit</vt:lpstr>
      <vt:lpstr>Api-Generierung mit</vt:lpstr>
      <vt:lpstr>Nutzung von</vt:lpstr>
      <vt:lpstr>Aufgaben</vt:lpstr>
      <vt:lpstr>Lösungen</vt:lpstr>
      <vt:lpstr>Invalidation Tags</vt:lpstr>
      <vt:lpstr>Invalidation Tags</vt:lpstr>
      <vt:lpstr>Invalidation Tags</vt:lpstr>
      <vt:lpstr>Global State</vt:lpstr>
      <vt:lpstr>Wozu brauchen wir ein Global State</vt:lpstr>
      <vt:lpstr>Context API</vt:lpstr>
      <vt:lpstr>Context API – Context</vt:lpstr>
      <vt:lpstr>Context API – ContextProvider</vt:lpstr>
      <vt:lpstr>Context API – App</vt:lpstr>
      <vt:lpstr>Context API – Component</vt:lpstr>
      <vt:lpstr>Redux State Management</vt:lpstr>
      <vt:lpstr>Redux State Management - Components</vt:lpstr>
      <vt:lpstr>Redux State Management - Store</vt:lpstr>
      <vt:lpstr>Redux State Management - Reducer</vt:lpstr>
      <vt:lpstr>Redux State Management - App</vt:lpstr>
      <vt:lpstr>Redux State Management - Component</vt:lpstr>
      <vt:lpstr>Login Request &amp; Jwt Storage</vt:lpstr>
      <vt:lpstr>Persisting State - Local Storage</vt:lpstr>
      <vt:lpstr>React Hooks</vt:lpstr>
      <vt:lpstr>Pitfall – Object in Dependencies</vt:lpstr>
      <vt:lpstr>Pitfall – Object in Dependencies</vt:lpstr>
      <vt:lpstr>Pitfall – Object in Dependencies</vt:lpstr>
      <vt:lpstr>Pitfall – Object in Dependencies</vt:lpstr>
      <vt:lpstr>React Hooks</vt:lpstr>
      <vt:lpstr>React Hooks</vt:lpstr>
      <vt:lpstr>React Hooks</vt:lpstr>
      <vt:lpstr>Component Caching</vt:lpstr>
      <vt:lpstr>Component Caching</vt:lpstr>
      <vt:lpstr>Component Caching</vt:lpstr>
      <vt:lpstr>Lösungen - Component Caching</vt:lpstr>
      <vt:lpstr>Pitfall –Nested Object in useState</vt:lpstr>
      <vt:lpstr>Pitfall –Nested Object in useState</vt:lpstr>
      <vt:lpstr>Pitfall –Nested Object in useState</vt:lpstr>
      <vt:lpstr>React Hooks</vt:lpstr>
      <vt:lpstr>React Hooks</vt:lpstr>
      <vt:lpstr>Aufgaben useRef</vt:lpstr>
      <vt:lpstr>Lösungen useRef</vt:lpstr>
      <vt:lpstr>Pitfall –Nested Object in useState</vt:lpstr>
      <vt:lpstr>Pitfall –Nested Object in useState</vt:lpstr>
      <vt:lpstr>Pitfall –Nested Object in useState</vt:lpstr>
      <vt:lpstr>Ausblick</vt:lpstr>
      <vt:lpstr>Virtualized List</vt:lpstr>
      <vt:lpstr>Virtualized List</vt:lpstr>
      <vt:lpstr>React 19 - Dev Blog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Sarah Dörr</dc:creator>
  <cp:lastModifiedBy>Tim Fehrmann</cp:lastModifiedBy>
  <cp:revision>158</cp:revision>
  <dcterms:created xsi:type="dcterms:W3CDTF">2024-02-21T13:17:56Z</dcterms:created>
  <dcterms:modified xsi:type="dcterms:W3CDTF">2024-06-12T08:39:24Z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0x0101005C17B3E0CFB5E54888BF0D653345B0CA</vt:lpwstr>
  </property>
  <property fmtid="{D5CDD505-2E9C-101B-9397-08002B2CF9AE}" pid="3" name="MediaServiceImageTags">
    <vt:lpwstr/>
  </property>
</Properties>
</file>